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webextensions/webextension2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5" r:id="rId9"/>
    <p:sldId id="267" r:id="rId10"/>
    <p:sldId id="262" r:id="rId11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405"/>
  </p:normalViewPr>
  <p:slideViewPr>
    <p:cSldViewPr snapToGrid="0">
      <p:cViewPr varScale="1">
        <p:scale>
          <a:sx n="79" d="100"/>
          <a:sy n="79" d="100"/>
        </p:scale>
        <p:origin x="74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33E945FA-A717-2CA3-C28D-F5ED9DA56F2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3BFF1A0-A97F-1FB7-5BB7-41DE22B43F5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B279DC-A038-8B4E-B359-EEDAB6870633}" type="datetimeFigureOut">
              <a:rPr lang="de-CH" smtClean="0"/>
              <a:t>04.06.2025</a:t>
            </a:fld>
            <a:endParaRPr lang="de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926A798-19F9-F1A6-7CDA-9238FD9758D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de-CH"/>
              <a:t>https://lingedu.ch</a:t>
            </a:r>
          </a:p>
          <a:p>
            <a:r>
              <a:rPr lang="de-CH"/>
              <a:t>
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DF7EF90-4F70-2CA4-DB00-72AE8A176C3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3BAEB1-87E8-8341-A168-D1F71CE0A8A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49199294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89E5A0-7F00-384B-8462-5DFCF912E3AD}" type="datetimeFigureOut">
              <a:rPr lang="de-CH" smtClean="0"/>
              <a:t>04.06.2025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de-CH"/>
              <a:t>https://lingedu.ch</a:t>
            </a:r>
          </a:p>
          <a:p>
            <a:r>
              <a:rPr lang="de-CH"/>
              <a:t>
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57C764-B667-184A-9619-EB05C0A4342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6916602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27300BB-E0E1-538B-37C5-1536BD4054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CH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217C99A-53F2-7F90-65A6-FDF0B0FBD3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CH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826527A-A8A8-625A-6CD4-461CA88CE83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89653" y="6340165"/>
            <a:ext cx="851452" cy="365125"/>
          </a:xfrm>
        </p:spPr>
        <p:txBody>
          <a:bodyPr/>
          <a:lstStyle/>
          <a:p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2453884-9043-995A-FE31-3E21E2A3C0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1" y="6334919"/>
            <a:ext cx="851452" cy="365125"/>
          </a:xfrm>
        </p:spPr>
        <p:txBody>
          <a:bodyPr/>
          <a:lstStyle/>
          <a:p>
            <a:r>
              <a:rPr lang="de-CH" dirty="0" err="1"/>
              <a:t>lingedu.ch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45180B6-64F2-38DC-2D36-FA46CBC41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63470" y="6356350"/>
            <a:ext cx="490330" cy="365125"/>
          </a:xfrm>
        </p:spPr>
        <p:txBody>
          <a:bodyPr/>
          <a:lstStyle>
            <a:lvl1pPr>
              <a:defRPr/>
            </a:lvl1pPr>
          </a:lstStyle>
          <a:p>
            <a:fld id="{593FFB07-E2C6-294C-8384-20605F47E656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3308483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6F25510-592E-E0DA-D8E5-8E78808D61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 dirty="0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5DC60BE3-3E68-E456-2C44-027F03965F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3FA1CBA-3E30-C6FD-7959-8E2FD6AA89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83C7F0B-E093-3E2A-8FC6-5B0E5D9808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 err="1"/>
              <a:t>lingedu.ch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EBD1238-1A01-7609-8182-642521E3F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5EE98-F69B-324A-9959-79D5EB3644D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352692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7B5CBCF4-C9BE-8E30-A606-1C74CA555ED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F110597-4AD8-0C2D-E6FB-DA1D627523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52C5E62-462F-FB23-5093-56E636E326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2927950-12DB-18CC-B57D-D8D111EB9C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lingedu.ch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A84F136-9059-325E-91E1-E667AC1652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5EE98-F69B-324A-9959-79D5EB3644D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04073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F39E32-E1BE-4E61-A422-F874D56F2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685E289-55D4-20EE-B43E-D7BE65188C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1243492-B8C8-6841-72DD-BD0A749BF1C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808921" y="6356348"/>
            <a:ext cx="1109856" cy="365125"/>
          </a:xfrm>
        </p:spPr>
        <p:txBody>
          <a:bodyPr/>
          <a:lstStyle/>
          <a:p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6005077-0FDE-216B-1795-D8B9327E83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49"/>
            <a:ext cx="970721" cy="365125"/>
          </a:xfrm>
        </p:spPr>
        <p:txBody>
          <a:bodyPr/>
          <a:lstStyle/>
          <a:p>
            <a:r>
              <a:rPr lang="de-CH" dirty="0" err="1"/>
              <a:t>lingedu.ch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677B4DE-F2A2-BE68-B6FA-F8720DE94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5EE98-F69B-324A-9959-79D5EB3644D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43264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5516530-2BF5-CFD3-0FDB-FAF3759FEC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CH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A9BC0D9-20AE-4030-7FB6-8A5FB7E665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B537A42-B730-C4ED-BF43-DE64B4810C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3BCA8F0-5C60-BE5F-375F-EAC2EE16C9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lingedu.ch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494B57B-5790-C811-F575-C45CAAEF21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5EE98-F69B-324A-9959-79D5EB3644D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52831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75230B-67BD-9AB6-A97E-4BA9A5A931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8BEA621-0C2A-D157-EEF0-9EA1B243D04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3pPr>
              <a:defRPr sz="2400"/>
            </a:lvl3pPr>
            <a:lvl4pPr>
              <a:defRPr sz="2000"/>
            </a:lvl4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C575AE1-5F5A-3833-5691-5805BA1843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3pPr>
              <a:defRPr sz="2400"/>
            </a:lvl3pPr>
            <a:lvl4pPr>
              <a:defRPr sz="2000"/>
            </a:lvl4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9AE9DCF-890C-F417-B18A-FE71547DA4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0836AD2-C61B-683E-A19E-4B0277F2B4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lingedu.ch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0B8EED8-633A-542B-6836-1DCA5DDD34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5EE98-F69B-324A-9959-79D5EB3644D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92227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398C4B-E33F-1C62-3AF2-67CC68EA06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84E13EE-7E82-983B-6E54-1000A0BAA2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A9AD303-6CBF-745E-6063-17D730115D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3pPr>
              <a:defRPr sz="2400"/>
            </a:lvl3pPr>
            <a:lvl4pPr>
              <a:defRPr sz="2000"/>
            </a:lvl4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BC88AE3-4817-F990-52D3-16090B1643B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169D90F5-6875-0A4D-A485-EA9B48D4879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3pPr>
              <a:defRPr sz="2400"/>
            </a:lvl3pPr>
            <a:lvl4pPr>
              <a:defRPr sz="2000"/>
            </a:lvl4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DDB5EA80-9A23-2F95-D1BA-8AA1D8F0AE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45294AB1-69A0-8422-FC3A-E0512F32AF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lingedu.ch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69AAFFD7-5418-43DA-A6EA-65E5564E97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5EE98-F69B-324A-9959-79D5EB3644D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965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243C529-759A-6197-732A-E7392BEF31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0CAEF8E4-F791-7C52-654C-064E29BF9E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CE3E7B6-7991-461C-E697-583E45FC01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lingedu.ch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4014DF5-E774-637C-FEC6-8BCA151053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5EE98-F69B-324A-9959-79D5EB3644D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060012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64B290E-9145-F016-0E6E-95901D2474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7376AE03-5D9F-0978-3FF5-0FB69AC312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lingedu.ch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E5FC2AA-B9D9-7328-BAA5-724BA2897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5EE98-F69B-324A-9959-79D5EB3644D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99234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6F1013-0391-F74C-4587-31FBF6B4EA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0573915-BD94-2875-846F-CE82CE8DE8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E477110-E4C5-3353-7433-31310057C3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7B1847F-27BF-923D-9620-DF81F35EE9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1CA1FC5-B8B5-A489-3A04-4FAD6F64A8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lingedu.ch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3943EB1-087E-72D8-3F11-94A2817B59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5EE98-F69B-324A-9959-79D5EB3644D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033287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289FBDC-12A7-D9BE-0F25-CC88BA7E3E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10A7B53F-6CFB-FA21-DAEA-723CDA8D7B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383DF7D-9123-52DD-2194-D02F21BD59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433020A-1D91-79C3-D901-6E21D018B1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E61C607-3FE8-50B8-576D-7B64EB0782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lingedu.ch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A06B440-96F7-374C-0EC9-EE2BCBDF61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5EE98-F69B-324A-9959-79D5EB3644D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39099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19EB9735-67C7-C96A-FD4C-A54584D4E8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de-CH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5F42DDF-47FD-6332-D73E-C8C20B93D8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246FABA-66D8-5E16-95A9-97CD360341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113881" y="6356349"/>
            <a:ext cx="11098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A38BA62-00C2-FF6A-2195-05FA5F4BC5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76132" y="6356349"/>
            <a:ext cx="10116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E7B2539-7637-D4E6-BCA4-ACD8534054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83956" y="6356350"/>
            <a:ext cx="5698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85EE98-F69B-324A-9959-79D5EB3644DB}" type="slidenum">
              <a:rPr lang="de-CH" smtClean="0"/>
              <a:t>‹Nr.›</a:t>
            </a:fld>
            <a:endParaRPr lang="de-CH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49810770-B09F-40D3-707F-A03D9CA59BC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68" b="-868"/>
          <a:stretch/>
        </p:blipFill>
        <p:spPr bwMode="auto">
          <a:xfrm>
            <a:off x="108000" y="6012000"/>
            <a:ext cx="712251" cy="67416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531886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-pe_Kkg98zs?feature=oembed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duden.de/rechtschreibung/Identitaet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de.wikipedia.org/wiki/Geschichte_Jugoslawiens#/media/Datei:Former_Yugoslavia_Map.png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657F69E0-C4B0-4BEC-A689-4F8D877F05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Eine Gruppe von mehrfarbigen Holzstabfiguren">
            <a:extLst>
              <a:ext uri="{FF2B5EF4-FFF2-40B4-BE49-F238E27FC236}">
                <a16:creationId xmlns:a16="http://schemas.microsoft.com/office/drawing/2014/main" id="{40302844-36AE-E3DC-FE11-8218A5AB4DAB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</a:blip>
          <a:srcRect t="11650" r="-1" b="7101"/>
          <a:stretch/>
        </p:blipFill>
        <p:spPr>
          <a:xfrm>
            <a:off x="20" y="10"/>
            <a:ext cx="12188930" cy="685799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B297C812-82ED-EB9A-88EE-9F6A616BBF2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3063240"/>
          </a:xfrm>
        </p:spPr>
        <p:txBody>
          <a:bodyPr>
            <a:normAutofit/>
          </a:bodyPr>
          <a:lstStyle/>
          <a:p>
            <a:r>
              <a:rPr lang="de-CH" sz="6600">
                <a:solidFill>
                  <a:schemeClr val="bg1"/>
                </a:solidFill>
              </a:rPr>
              <a:t>Migration und Identität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F035F4C2-9CDF-D3FE-8F93-1BBC051455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7048" y="4599432"/>
            <a:ext cx="9144000" cy="1536192"/>
          </a:xfrm>
        </p:spPr>
        <p:txBody>
          <a:bodyPr>
            <a:normAutofit/>
          </a:bodyPr>
          <a:lstStyle/>
          <a:p>
            <a:r>
              <a:rPr lang="de-CH" dirty="0">
                <a:solidFill>
                  <a:schemeClr val="bg1"/>
                </a:solidFill>
              </a:rPr>
              <a:t>Wie Sprache und Bilder unsere Identität verändern</a:t>
            </a:r>
          </a:p>
        </p:txBody>
      </p:sp>
      <p:sp>
        <p:nvSpPr>
          <p:cNvPr id="18" name="sketchy line">
            <a:extLst>
              <a:ext uri="{FF2B5EF4-FFF2-40B4-BE49-F238E27FC236}">
                <a16:creationId xmlns:a16="http://schemas.microsoft.com/office/drawing/2014/main" id="{9F6380B4-6A1C-481E-8408-B4E6C75B9B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74206" y="4368623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rgbClr val="FFFFFF">
              <a:alpha val="75000"/>
            </a:srgbClr>
          </a:solidFill>
          <a:ln w="44450" cap="rnd">
            <a:solidFill>
              <a:schemeClr val="bg1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32BD9C4E-E0F2-F267-08D1-2D39EACE176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68" b="-868"/>
          <a:stretch/>
        </p:blipFill>
        <p:spPr bwMode="auto">
          <a:xfrm>
            <a:off x="97490" y="6222206"/>
            <a:ext cx="555118" cy="52543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88358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9" name="Rectangle 12">
            <a:extLst>
              <a:ext uri="{FF2B5EF4-FFF2-40B4-BE49-F238E27FC236}">
                <a16:creationId xmlns:a16="http://schemas.microsoft.com/office/drawing/2014/main" id="{A8908DB7-C3A6-4FCB-9820-CEE02B398C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D0ACBBC-EA0B-2D16-9B21-52191EC4B4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40823"/>
            <a:ext cx="3419856" cy="5583148"/>
          </a:xfrm>
        </p:spPr>
        <p:txBody>
          <a:bodyPr anchor="ctr">
            <a:normAutofit/>
          </a:bodyPr>
          <a:lstStyle/>
          <a:p>
            <a:r>
              <a:rPr lang="de-CH" sz="5400"/>
              <a:t>Apsilon: </a:t>
            </a:r>
            <a:r>
              <a:rPr lang="de-CH" sz="5400" i="1"/>
              <a:t>Baba</a:t>
            </a:r>
          </a:p>
        </p:txBody>
      </p:sp>
      <p:sp>
        <p:nvSpPr>
          <p:cNvPr id="30" name="sketch line">
            <a:extLst>
              <a:ext uri="{FF2B5EF4-FFF2-40B4-BE49-F238E27FC236}">
                <a16:creationId xmlns:a16="http://schemas.microsoft.com/office/drawing/2014/main" id="{535742DD-1B16-4E9D-B715-0D74B4574A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267200" y="630936"/>
            <a:ext cx="18288" cy="5590381"/>
          </a:xfrm>
          <a:custGeom>
            <a:avLst/>
            <a:gdLst>
              <a:gd name="connsiteX0" fmla="*/ 0 w 18288"/>
              <a:gd name="connsiteY0" fmla="*/ 0 h 5590381"/>
              <a:gd name="connsiteX1" fmla="*/ 18288 w 18288"/>
              <a:gd name="connsiteY1" fmla="*/ 0 h 5590381"/>
              <a:gd name="connsiteX2" fmla="*/ 18288 w 18288"/>
              <a:gd name="connsiteY2" fmla="*/ 754701 h 5590381"/>
              <a:gd name="connsiteX3" fmla="*/ 18288 w 18288"/>
              <a:gd name="connsiteY3" fmla="*/ 1565307 h 5590381"/>
              <a:gd name="connsiteX4" fmla="*/ 18288 w 18288"/>
              <a:gd name="connsiteY4" fmla="*/ 2152297 h 5590381"/>
              <a:gd name="connsiteX5" fmla="*/ 18288 w 18288"/>
              <a:gd name="connsiteY5" fmla="*/ 2906998 h 5590381"/>
              <a:gd name="connsiteX6" fmla="*/ 18288 w 18288"/>
              <a:gd name="connsiteY6" fmla="*/ 3549892 h 5590381"/>
              <a:gd name="connsiteX7" fmla="*/ 18288 w 18288"/>
              <a:gd name="connsiteY7" fmla="*/ 4080978 h 5590381"/>
              <a:gd name="connsiteX8" fmla="*/ 18288 w 18288"/>
              <a:gd name="connsiteY8" fmla="*/ 4835680 h 5590381"/>
              <a:gd name="connsiteX9" fmla="*/ 18288 w 18288"/>
              <a:gd name="connsiteY9" fmla="*/ 5590381 h 5590381"/>
              <a:gd name="connsiteX10" fmla="*/ 0 w 18288"/>
              <a:gd name="connsiteY10" fmla="*/ 5590381 h 5590381"/>
              <a:gd name="connsiteX11" fmla="*/ 0 w 18288"/>
              <a:gd name="connsiteY11" fmla="*/ 4835680 h 5590381"/>
              <a:gd name="connsiteX12" fmla="*/ 0 w 18288"/>
              <a:gd name="connsiteY12" fmla="*/ 4304593 h 5590381"/>
              <a:gd name="connsiteX13" fmla="*/ 0 w 18288"/>
              <a:gd name="connsiteY13" fmla="*/ 3773507 h 5590381"/>
              <a:gd name="connsiteX14" fmla="*/ 0 w 18288"/>
              <a:gd name="connsiteY14" fmla="*/ 3186517 h 5590381"/>
              <a:gd name="connsiteX15" fmla="*/ 0 w 18288"/>
              <a:gd name="connsiteY15" fmla="*/ 2487720 h 5590381"/>
              <a:gd name="connsiteX16" fmla="*/ 0 w 18288"/>
              <a:gd name="connsiteY16" fmla="*/ 1956633 h 5590381"/>
              <a:gd name="connsiteX17" fmla="*/ 0 w 18288"/>
              <a:gd name="connsiteY17" fmla="*/ 1425547 h 5590381"/>
              <a:gd name="connsiteX18" fmla="*/ 0 w 18288"/>
              <a:gd name="connsiteY18" fmla="*/ 614942 h 5590381"/>
              <a:gd name="connsiteX19" fmla="*/ 0 w 18288"/>
              <a:gd name="connsiteY19" fmla="*/ 0 h 559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8288" h="5590381" fill="none" extrusionOk="0">
                <a:moveTo>
                  <a:pt x="0" y="0"/>
                </a:moveTo>
                <a:cubicBezTo>
                  <a:pt x="7726" y="-435"/>
                  <a:pt x="14198" y="437"/>
                  <a:pt x="18288" y="0"/>
                </a:cubicBezTo>
                <a:cubicBezTo>
                  <a:pt x="-5226" y="225076"/>
                  <a:pt x="46275" y="562283"/>
                  <a:pt x="18288" y="754701"/>
                </a:cubicBezTo>
                <a:cubicBezTo>
                  <a:pt x="-9699" y="947119"/>
                  <a:pt x="30081" y="1239251"/>
                  <a:pt x="18288" y="1565307"/>
                </a:cubicBezTo>
                <a:cubicBezTo>
                  <a:pt x="6495" y="1891363"/>
                  <a:pt x="7160" y="1999140"/>
                  <a:pt x="18288" y="2152297"/>
                </a:cubicBezTo>
                <a:cubicBezTo>
                  <a:pt x="29417" y="2305454"/>
                  <a:pt x="28705" y="2598333"/>
                  <a:pt x="18288" y="2906998"/>
                </a:cubicBezTo>
                <a:cubicBezTo>
                  <a:pt x="7871" y="3215663"/>
                  <a:pt x="35263" y="3327412"/>
                  <a:pt x="18288" y="3549892"/>
                </a:cubicBezTo>
                <a:cubicBezTo>
                  <a:pt x="1313" y="3772372"/>
                  <a:pt x="38561" y="3843836"/>
                  <a:pt x="18288" y="4080978"/>
                </a:cubicBezTo>
                <a:cubicBezTo>
                  <a:pt x="-1985" y="4318120"/>
                  <a:pt x="-3806" y="4511166"/>
                  <a:pt x="18288" y="4835680"/>
                </a:cubicBezTo>
                <a:cubicBezTo>
                  <a:pt x="40382" y="5160194"/>
                  <a:pt x="-13070" y="5401748"/>
                  <a:pt x="18288" y="5590381"/>
                </a:cubicBezTo>
                <a:cubicBezTo>
                  <a:pt x="12010" y="5589863"/>
                  <a:pt x="6799" y="5589982"/>
                  <a:pt x="0" y="5590381"/>
                </a:cubicBezTo>
                <a:cubicBezTo>
                  <a:pt x="-6480" y="5250523"/>
                  <a:pt x="-32148" y="5052531"/>
                  <a:pt x="0" y="4835680"/>
                </a:cubicBezTo>
                <a:cubicBezTo>
                  <a:pt x="32148" y="4618829"/>
                  <a:pt x="5352" y="4496374"/>
                  <a:pt x="0" y="4304593"/>
                </a:cubicBezTo>
                <a:cubicBezTo>
                  <a:pt x="-5352" y="4112812"/>
                  <a:pt x="9645" y="3919423"/>
                  <a:pt x="0" y="3773507"/>
                </a:cubicBezTo>
                <a:cubicBezTo>
                  <a:pt x="-9645" y="3627591"/>
                  <a:pt x="-10654" y="3330687"/>
                  <a:pt x="0" y="3186517"/>
                </a:cubicBezTo>
                <a:cubicBezTo>
                  <a:pt x="10654" y="3042347"/>
                  <a:pt x="18181" y="2635923"/>
                  <a:pt x="0" y="2487720"/>
                </a:cubicBezTo>
                <a:cubicBezTo>
                  <a:pt x="-18181" y="2339517"/>
                  <a:pt x="-7947" y="2113537"/>
                  <a:pt x="0" y="1956633"/>
                </a:cubicBezTo>
                <a:cubicBezTo>
                  <a:pt x="7947" y="1799729"/>
                  <a:pt x="-15145" y="1657735"/>
                  <a:pt x="0" y="1425547"/>
                </a:cubicBezTo>
                <a:cubicBezTo>
                  <a:pt x="15145" y="1193359"/>
                  <a:pt x="-23832" y="948054"/>
                  <a:pt x="0" y="614942"/>
                </a:cubicBezTo>
                <a:cubicBezTo>
                  <a:pt x="23832" y="281831"/>
                  <a:pt x="2816" y="129878"/>
                  <a:pt x="0" y="0"/>
                </a:cubicBezTo>
                <a:close/>
              </a:path>
              <a:path w="18288" h="5590381" stroke="0" extrusionOk="0">
                <a:moveTo>
                  <a:pt x="0" y="0"/>
                </a:moveTo>
                <a:cubicBezTo>
                  <a:pt x="5871" y="848"/>
                  <a:pt x="11713" y="-200"/>
                  <a:pt x="18288" y="0"/>
                </a:cubicBezTo>
                <a:cubicBezTo>
                  <a:pt x="41141" y="165299"/>
                  <a:pt x="3613" y="427555"/>
                  <a:pt x="18288" y="698798"/>
                </a:cubicBezTo>
                <a:cubicBezTo>
                  <a:pt x="32963" y="970041"/>
                  <a:pt x="19680" y="1226199"/>
                  <a:pt x="18288" y="1397595"/>
                </a:cubicBezTo>
                <a:cubicBezTo>
                  <a:pt x="16896" y="1568991"/>
                  <a:pt x="38798" y="1794517"/>
                  <a:pt x="18288" y="2152297"/>
                </a:cubicBezTo>
                <a:cubicBezTo>
                  <a:pt x="-2222" y="2510077"/>
                  <a:pt x="40846" y="2594424"/>
                  <a:pt x="18288" y="2739287"/>
                </a:cubicBezTo>
                <a:cubicBezTo>
                  <a:pt x="-4270" y="2884150"/>
                  <a:pt x="27117" y="3129706"/>
                  <a:pt x="18288" y="3493988"/>
                </a:cubicBezTo>
                <a:cubicBezTo>
                  <a:pt x="9459" y="3858270"/>
                  <a:pt x="54201" y="4041447"/>
                  <a:pt x="18288" y="4304593"/>
                </a:cubicBezTo>
                <a:cubicBezTo>
                  <a:pt x="-17625" y="4567740"/>
                  <a:pt x="49627" y="5149125"/>
                  <a:pt x="18288" y="5590381"/>
                </a:cubicBezTo>
                <a:cubicBezTo>
                  <a:pt x="10860" y="5590744"/>
                  <a:pt x="7568" y="5590157"/>
                  <a:pt x="0" y="5590381"/>
                </a:cubicBezTo>
                <a:cubicBezTo>
                  <a:pt x="36767" y="5266821"/>
                  <a:pt x="-16223" y="5116146"/>
                  <a:pt x="0" y="4835680"/>
                </a:cubicBezTo>
                <a:cubicBezTo>
                  <a:pt x="16223" y="4555214"/>
                  <a:pt x="-16316" y="4356490"/>
                  <a:pt x="0" y="4136882"/>
                </a:cubicBezTo>
                <a:cubicBezTo>
                  <a:pt x="16316" y="3917274"/>
                  <a:pt x="8005" y="3773465"/>
                  <a:pt x="0" y="3549892"/>
                </a:cubicBezTo>
                <a:cubicBezTo>
                  <a:pt x="-8005" y="3326319"/>
                  <a:pt x="27623" y="3052456"/>
                  <a:pt x="0" y="2851094"/>
                </a:cubicBezTo>
                <a:cubicBezTo>
                  <a:pt x="-27623" y="2649732"/>
                  <a:pt x="5614" y="2455815"/>
                  <a:pt x="0" y="2264104"/>
                </a:cubicBezTo>
                <a:cubicBezTo>
                  <a:pt x="-5614" y="2072393"/>
                  <a:pt x="22598" y="1990723"/>
                  <a:pt x="0" y="1733018"/>
                </a:cubicBezTo>
                <a:cubicBezTo>
                  <a:pt x="-22598" y="1475313"/>
                  <a:pt x="-6965" y="1369123"/>
                  <a:pt x="0" y="1090124"/>
                </a:cubicBezTo>
                <a:cubicBezTo>
                  <a:pt x="6965" y="811125"/>
                  <a:pt x="-19273" y="507044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3114097614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Onlinemedien 5" title="Apsilon - Baba (Official Video | Prod. Bazzazian &amp; Arman)">
            <a:hlinkClick r:id="" action="ppaction://media"/>
            <a:extLst>
              <a:ext uri="{FF2B5EF4-FFF2-40B4-BE49-F238E27FC236}">
                <a16:creationId xmlns:a16="http://schemas.microsoft.com/office/drawing/2014/main" id="{D7FBF84D-99B1-3B00-D869-75DDC1BD9D5F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4681728" y="1485323"/>
            <a:ext cx="6894576" cy="3895435"/>
          </a:xfrm>
          <a:prstGeom prst="rect">
            <a:avLst/>
          </a:prstGeom>
        </p:spPr>
      </p:pic>
      <p:sp>
        <p:nvSpPr>
          <p:cNvPr id="31" name="Content Placeholder 9">
            <a:extLst>
              <a:ext uri="{FF2B5EF4-FFF2-40B4-BE49-F238E27FC236}">
                <a16:creationId xmlns:a16="http://schemas.microsoft.com/office/drawing/2014/main" id="{0E000DAA-F227-2953-278D-FB2B7B82A0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66488" y="5405452"/>
            <a:ext cx="6894576" cy="215370"/>
          </a:xfrm>
        </p:spPr>
        <p:txBody>
          <a:bodyPr anchor="t">
            <a:normAutofit fontScale="92500" lnSpcReduction="20000"/>
          </a:bodyPr>
          <a:lstStyle/>
          <a:p>
            <a:pPr marL="0" indent="0">
              <a:buNone/>
            </a:pPr>
            <a:r>
              <a:rPr lang="en-US" sz="1200" dirty="0"/>
              <a:t>https://www.youtube.com/watch?v=-pe_Kkg98zs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14AC8D6-2343-2048-3C86-20CB577286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de-CH"/>
              <a:t>lingedu.ch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D16FE48-494F-B081-4E72-D8BB99477C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CA85EE98-F69B-324A-9959-79D5EB3644DB}" type="slidenum">
              <a:rPr lang="de-CH" smtClean="0"/>
              <a:pPr>
                <a:spcAft>
                  <a:spcPts val="600"/>
                </a:spcAft>
              </a:pPr>
              <a:t>10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94239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9" name="Rectangle 24">
            <a:extLst>
              <a:ext uri="{FF2B5EF4-FFF2-40B4-BE49-F238E27FC236}">
                <a16:creationId xmlns:a16="http://schemas.microsoft.com/office/drawing/2014/main" id="{777A147A-9ED8-46B4-8660-1B3C2AA880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1411EB6-4631-CBFA-3DEB-67D7E52027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548640"/>
            <a:ext cx="3600860" cy="5431536"/>
          </a:xfrm>
        </p:spPr>
        <p:txBody>
          <a:bodyPr>
            <a:normAutofit/>
          </a:bodyPr>
          <a:lstStyle/>
          <a:p>
            <a:r>
              <a:rPr lang="de-CH" sz="5400" dirty="0"/>
              <a:t>Sprache  Identität  Migration </a:t>
            </a:r>
          </a:p>
        </p:txBody>
      </p:sp>
      <p:sp>
        <p:nvSpPr>
          <p:cNvPr id="30" name="sketch line">
            <a:extLst>
              <a:ext uri="{FF2B5EF4-FFF2-40B4-BE49-F238E27FC236}">
                <a16:creationId xmlns:a16="http://schemas.microsoft.com/office/drawing/2014/main" id="{5D6C15A0-C087-4593-8414-2B4EC1CDC3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543983" y="3258715"/>
            <a:ext cx="4480560" cy="18288"/>
          </a:xfrm>
          <a:custGeom>
            <a:avLst/>
            <a:gdLst>
              <a:gd name="connsiteX0" fmla="*/ 0 w 4480560"/>
              <a:gd name="connsiteY0" fmla="*/ 0 h 18288"/>
              <a:gd name="connsiteX1" fmla="*/ 595274 w 4480560"/>
              <a:gd name="connsiteY1" fmla="*/ 0 h 18288"/>
              <a:gd name="connsiteX2" fmla="*/ 1100938 w 4480560"/>
              <a:gd name="connsiteY2" fmla="*/ 0 h 18288"/>
              <a:gd name="connsiteX3" fmla="*/ 1651406 w 4480560"/>
              <a:gd name="connsiteY3" fmla="*/ 0 h 18288"/>
              <a:gd name="connsiteX4" fmla="*/ 2336292 w 4480560"/>
              <a:gd name="connsiteY4" fmla="*/ 0 h 18288"/>
              <a:gd name="connsiteX5" fmla="*/ 2931566 w 4480560"/>
              <a:gd name="connsiteY5" fmla="*/ 0 h 18288"/>
              <a:gd name="connsiteX6" fmla="*/ 3482035 w 4480560"/>
              <a:gd name="connsiteY6" fmla="*/ 0 h 18288"/>
              <a:gd name="connsiteX7" fmla="*/ 4480560 w 4480560"/>
              <a:gd name="connsiteY7" fmla="*/ 0 h 18288"/>
              <a:gd name="connsiteX8" fmla="*/ 4480560 w 4480560"/>
              <a:gd name="connsiteY8" fmla="*/ 18288 h 18288"/>
              <a:gd name="connsiteX9" fmla="*/ 3840480 w 4480560"/>
              <a:gd name="connsiteY9" fmla="*/ 18288 h 18288"/>
              <a:gd name="connsiteX10" fmla="*/ 3290011 w 4480560"/>
              <a:gd name="connsiteY10" fmla="*/ 18288 h 18288"/>
              <a:gd name="connsiteX11" fmla="*/ 2560320 w 4480560"/>
              <a:gd name="connsiteY11" fmla="*/ 18288 h 18288"/>
              <a:gd name="connsiteX12" fmla="*/ 1965046 w 4480560"/>
              <a:gd name="connsiteY12" fmla="*/ 18288 h 18288"/>
              <a:gd name="connsiteX13" fmla="*/ 1459382 w 4480560"/>
              <a:gd name="connsiteY13" fmla="*/ 18288 h 18288"/>
              <a:gd name="connsiteX14" fmla="*/ 774497 w 4480560"/>
              <a:gd name="connsiteY14" fmla="*/ 18288 h 18288"/>
              <a:gd name="connsiteX15" fmla="*/ 0 w 4480560"/>
              <a:gd name="connsiteY15" fmla="*/ 18288 h 18288"/>
              <a:gd name="connsiteX16" fmla="*/ 0 w 4480560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18288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80958" y="7429"/>
                  <a:pt x="4480540" y="10822"/>
                  <a:pt x="4480560" y="18288"/>
                </a:cubicBezTo>
                <a:cubicBezTo>
                  <a:pt x="4314132" y="14924"/>
                  <a:pt x="4028383" y="36632"/>
                  <a:pt x="3840480" y="18288"/>
                </a:cubicBezTo>
                <a:cubicBezTo>
                  <a:pt x="3652577" y="-56"/>
                  <a:pt x="3547615" y="2848"/>
                  <a:pt x="3290011" y="18288"/>
                </a:cubicBezTo>
                <a:cubicBezTo>
                  <a:pt x="3032407" y="33728"/>
                  <a:pt x="2830268" y="8719"/>
                  <a:pt x="2560320" y="18288"/>
                </a:cubicBezTo>
                <a:cubicBezTo>
                  <a:pt x="2290372" y="27857"/>
                  <a:pt x="2147422" y="6728"/>
                  <a:pt x="1965046" y="18288"/>
                </a:cubicBezTo>
                <a:cubicBezTo>
                  <a:pt x="1782670" y="29848"/>
                  <a:pt x="1689791" y="40680"/>
                  <a:pt x="1459382" y="18288"/>
                </a:cubicBezTo>
                <a:cubicBezTo>
                  <a:pt x="1228973" y="-4104"/>
                  <a:pt x="915486" y="36501"/>
                  <a:pt x="774497" y="18288"/>
                </a:cubicBezTo>
                <a:cubicBezTo>
                  <a:pt x="633508" y="75"/>
                  <a:pt x="361442" y="-11107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480560" h="18288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79674" y="5429"/>
                  <a:pt x="4481381" y="14046"/>
                  <a:pt x="4480560" y="18288"/>
                </a:cubicBezTo>
                <a:cubicBezTo>
                  <a:pt x="4279652" y="-6850"/>
                  <a:pt x="4200762" y="41566"/>
                  <a:pt x="3930091" y="18288"/>
                </a:cubicBezTo>
                <a:cubicBezTo>
                  <a:pt x="3659420" y="-4990"/>
                  <a:pt x="3456052" y="22294"/>
                  <a:pt x="3290011" y="18288"/>
                </a:cubicBezTo>
                <a:cubicBezTo>
                  <a:pt x="3123970" y="14282"/>
                  <a:pt x="2882392" y="32818"/>
                  <a:pt x="2649931" y="18288"/>
                </a:cubicBezTo>
                <a:cubicBezTo>
                  <a:pt x="2417470" y="3758"/>
                  <a:pt x="2238426" y="7337"/>
                  <a:pt x="2054657" y="18288"/>
                </a:cubicBezTo>
                <a:cubicBezTo>
                  <a:pt x="1870888" y="29239"/>
                  <a:pt x="1566368" y="45040"/>
                  <a:pt x="1324966" y="18288"/>
                </a:cubicBezTo>
                <a:cubicBezTo>
                  <a:pt x="1083564" y="-8464"/>
                  <a:pt x="787410" y="10946"/>
                  <a:pt x="595274" y="18288"/>
                </a:cubicBezTo>
                <a:cubicBezTo>
                  <a:pt x="403138" y="25630"/>
                  <a:pt x="169622" y="10499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8E24919-0A45-F9D6-DD64-E82B5DABE5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6418" y="552091"/>
            <a:ext cx="6224335" cy="5431536"/>
          </a:xfrm>
        </p:spPr>
        <p:txBody>
          <a:bodyPr anchor="ctr">
            <a:normAutofit/>
          </a:bodyPr>
          <a:lstStyle/>
          <a:p>
            <a:pPr>
              <a:buNone/>
            </a:pPr>
            <a:r>
              <a:rPr lang="de-CH" sz="22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Definition «Identität» nach Duden:</a:t>
            </a:r>
            <a:endParaRPr lang="de-CH" sz="2200" kern="1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de-CH" sz="22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de-CH" sz="2200" kern="1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de-CH" sz="22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1a) Echtheit einer Person oder Sache; völlige Übereinstimmung mit dem, was sie ist oder als was sie bezeichnet wird</a:t>
            </a:r>
            <a:endParaRPr lang="de-CH" sz="2200" kern="1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de-CH" sz="22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1b) als «Selbst» erlebte innere Einheit der Person</a:t>
            </a:r>
            <a:endParaRPr lang="de-CH" sz="2200" kern="1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de-CH" sz="22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2. völlige Übereinstimmung mit jemandem, etwas in Bezug auf etwas; Gleichheit</a:t>
            </a:r>
            <a:endParaRPr lang="de-CH" sz="2200" kern="1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de-CH" sz="220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B20E8C6-1F95-B85B-76EC-E373E01E58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de-CH" dirty="0" err="1"/>
              <a:t>lingedu.ch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EA79F47-F3F2-A3AC-F017-65D7DF5606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CA85EE98-F69B-324A-9959-79D5EB3644DB}" type="slidenum">
              <a:rPr lang="de-CH" smtClean="0"/>
              <a:pPr>
                <a:spcAft>
                  <a:spcPts val="600"/>
                </a:spcAft>
              </a:pPr>
              <a:t>2</a:t>
            </a:fld>
            <a:endParaRPr lang="de-CH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D3F84E1-52A4-A2BB-C43B-C38B49206675}"/>
              </a:ext>
            </a:extLst>
          </p:cNvPr>
          <p:cNvSpPr txBox="1"/>
          <p:nvPr/>
        </p:nvSpPr>
        <p:spPr>
          <a:xfrm>
            <a:off x="4862469" y="5793745"/>
            <a:ext cx="66795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/>
              <a:t>Quelle: «Identität» In: </a:t>
            </a:r>
            <a:r>
              <a:rPr lang="de-CH" sz="1200" dirty="0" err="1"/>
              <a:t>Duden.de</a:t>
            </a:r>
            <a:r>
              <a:rPr lang="de-CH" sz="1200" dirty="0"/>
              <a:t>. Online unter: </a:t>
            </a:r>
            <a:r>
              <a:rPr lang="de-CH" sz="1200" dirty="0">
                <a:hlinkClick r:id="rId2"/>
              </a:rPr>
              <a:t>https://www.duden.de/rechtschreibung/Identitaet</a:t>
            </a:r>
            <a:r>
              <a:rPr lang="de-CH" sz="1200" dirty="0"/>
              <a:t> </a:t>
            </a:r>
          </a:p>
          <a:p>
            <a:r>
              <a:rPr lang="de-CH" sz="1200" dirty="0"/>
              <a:t>&lt;30.05.2025&gt;.</a:t>
            </a:r>
          </a:p>
        </p:txBody>
      </p:sp>
    </p:spTree>
    <p:extLst>
      <p:ext uri="{BB962C8B-B14F-4D97-AF65-F5344CB8AC3E}">
        <p14:creationId xmlns:p14="http://schemas.microsoft.com/office/powerpoint/2010/main" val="7721909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A8908DB7-C3A6-4FCB-9820-CEE02B398C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6E29DA1-806D-2BCB-BF73-245AD93EDE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40823"/>
            <a:ext cx="3419856" cy="558314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6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Historischer Überblick</a:t>
            </a:r>
          </a:p>
        </p:txBody>
      </p:sp>
      <p:sp>
        <p:nvSpPr>
          <p:cNvPr id="14" name="sketch line">
            <a:extLst>
              <a:ext uri="{FF2B5EF4-FFF2-40B4-BE49-F238E27FC236}">
                <a16:creationId xmlns:a16="http://schemas.microsoft.com/office/drawing/2014/main" id="{535742DD-1B16-4E9D-B715-0D74B4574A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267200" y="630936"/>
            <a:ext cx="18288" cy="5590381"/>
          </a:xfrm>
          <a:custGeom>
            <a:avLst/>
            <a:gdLst>
              <a:gd name="connsiteX0" fmla="*/ 0 w 18288"/>
              <a:gd name="connsiteY0" fmla="*/ 0 h 5590381"/>
              <a:gd name="connsiteX1" fmla="*/ 18288 w 18288"/>
              <a:gd name="connsiteY1" fmla="*/ 0 h 5590381"/>
              <a:gd name="connsiteX2" fmla="*/ 18288 w 18288"/>
              <a:gd name="connsiteY2" fmla="*/ 754701 h 5590381"/>
              <a:gd name="connsiteX3" fmla="*/ 18288 w 18288"/>
              <a:gd name="connsiteY3" fmla="*/ 1565307 h 5590381"/>
              <a:gd name="connsiteX4" fmla="*/ 18288 w 18288"/>
              <a:gd name="connsiteY4" fmla="*/ 2152297 h 5590381"/>
              <a:gd name="connsiteX5" fmla="*/ 18288 w 18288"/>
              <a:gd name="connsiteY5" fmla="*/ 2906998 h 5590381"/>
              <a:gd name="connsiteX6" fmla="*/ 18288 w 18288"/>
              <a:gd name="connsiteY6" fmla="*/ 3549892 h 5590381"/>
              <a:gd name="connsiteX7" fmla="*/ 18288 w 18288"/>
              <a:gd name="connsiteY7" fmla="*/ 4080978 h 5590381"/>
              <a:gd name="connsiteX8" fmla="*/ 18288 w 18288"/>
              <a:gd name="connsiteY8" fmla="*/ 4835680 h 5590381"/>
              <a:gd name="connsiteX9" fmla="*/ 18288 w 18288"/>
              <a:gd name="connsiteY9" fmla="*/ 5590381 h 5590381"/>
              <a:gd name="connsiteX10" fmla="*/ 0 w 18288"/>
              <a:gd name="connsiteY10" fmla="*/ 5590381 h 5590381"/>
              <a:gd name="connsiteX11" fmla="*/ 0 w 18288"/>
              <a:gd name="connsiteY11" fmla="*/ 4835680 h 5590381"/>
              <a:gd name="connsiteX12" fmla="*/ 0 w 18288"/>
              <a:gd name="connsiteY12" fmla="*/ 4304593 h 5590381"/>
              <a:gd name="connsiteX13" fmla="*/ 0 w 18288"/>
              <a:gd name="connsiteY13" fmla="*/ 3773507 h 5590381"/>
              <a:gd name="connsiteX14" fmla="*/ 0 w 18288"/>
              <a:gd name="connsiteY14" fmla="*/ 3186517 h 5590381"/>
              <a:gd name="connsiteX15" fmla="*/ 0 w 18288"/>
              <a:gd name="connsiteY15" fmla="*/ 2487720 h 5590381"/>
              <a:gd name="connsiteX16" fmla="*/ 0 w 18288"/>
              <a:gd name="connsiteY16" fmla="*/ 1956633 h 5590381"/>
              <a:gd name="connsiteX17" fmla="*/ 0 w 18288"/>
              <a:gd name="connsiteY17" fmla="*/ 1425547 h 5590381"/>
              <a:gd name="connsiteX18" fmla="*/ 0 w 18288"/>
              <a:gd name="connsiteY18" fmla="*/ 614942 h 5590381"/>
              <a:gd name="connsiteX19" fmla="*/ 0 w 18288"/>
              <a:gd name="connsiteY19" fmla="*/ 0 h 559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8288" h="5590381" fill="none" extrusionOk="0">
                <a:moveTo>
                  <a:pt x="0" y="0"/>
                </a:moveTo>
                <a:cubicBezTo>
                  <a:pt x="7726" y="-435"/>
                  <a:pt x="14198" y="437"/>
                  <a:pt x="18288" y="0"/>
                </a:cubicBezTo>
                <a:cubicBezTo>
                  <a:pt x="-5226" y="225076"/>
                  <a:pt x="46275" y="562283"/>
                  <a:pt x="18288" y="754701"/>
                </a:cubicBezTo>
                <a:cubicBezTo>
                  <a:pt x="-9699" y="947119"/>
                  <a:pt x="30081" y="1239251"/>
                  <a:pt x="18288" y="1565307"/>
                </a:cubicBezTo>
                <a:cubicBezTo>
                  <a:pt x="6495" y="1891363"/>
                  <a:pt x="7160" y="1999140"/>
                  <a:pt x="18288" y="2152297"/>
                </a:cubicBezTo>
                <a:cubicBezTo>
                  <a:pt x="29417" y="2305454"/>
                  <a:pt x="28705" y="2598333"/>
                  <a:pt x="18288" y="2906998"/>
                </a:cubicBezTo>
                <a:cubicBezTo>
                  <a:pt x="7871" y="3215663"/>
                  <a:pt x="35263" y="3327412"/>
                  <a:pt x="18288" y="3549892"/>
                </a:cubicBezTo>
                <a:cubicBezTo>
                  <a:pt x="1313" y="3772372"/>
                  <a:pt x="38561" y="3843836"/>
                  <a:pt x="18288" y="4080978"/>
                </a:cubicBezTo>
                <a:cubicBezTo>
                  <a:pt x="-1985" y="4318120"/>
                  <a:pt x="-3806" y="4511166"/>
                  <a:pt x="18288" y="4835680"/>
                </a:cubicBezTo>
                <a:cubicBezTo>
                  <a:pt x="40382" y="5160194"/>
                  <a:pt x="-13070" y="5401748"/>
                  <a:pt x="18288" y="5590381"/>
                </a:cubicBezTo>
                <a:cubicBezTo>
                  <a:pt x="12010" y="5589863"/>
                  <a:pt x="6799" y="5589982"/>
                  <a:pt x="0" y="5590381"/>
                </a:cubicBezTo>
                <a:cubicBezTo>
                  <a:pt x="-6480" y="5250523"/>
                  <a:pt x="-32148" y="5052531"/>
                  <a:pt x="0" y="4835680"/>
                </a:cubicBezTo>
                <a:cubicBezTo>
                  <a:pt x="32148" y="4618829"/>
                  <a:pt x="5352" y="4496374"/>
                  <a:pt x="0" y="4304593"/>
                </a:cubicBezTo>
                <a:cubicBezTo>
                  <a:pt x="-5352" y="4112812"/>
                  <a:pt x="9645" y="3919423"/>
                  <a:pt x="0" y="3773507"/>
                </a:cubicBezTo>
                <a:cubicBezTo>
                  <a:pt x="-9645" y="3627591"/>
                  <a:pt x="-10654" y="3330687"/>
                  <a:pt x="0" y="3186517"/>
                </a:cubicBezTo>
                <a:cubicBezTo>
                  <a:pt x="10654" y="3042347"/>
                  <a:pt x="18181" y="2635923"/>
                  <a:pt x="0" y="2487720"/>
                </a:cubicBezTo>
                <a:cubicBezTo>
                  <a:pt x="-18181" y="2339517"/>
                  <a:pt x="-7947" y="2113537"/>
                  <a:pt x="0" y="1956633"/>
                </a:cubicBezTo>
                <a:cubicBezTo>
                  <a:pt x="7947" y="1799729"/>
                  <a:pt x="-15145" y="1657735"/>
                  <a:pt x="0" y="1425547"/>
                </a:cubicBezTo>
                <a:cubicBezTo>
                  <a:pt x="15145" y="1193359"/>
                  <a:pt x="-23832" y="948054"/>
                  <a:pt x="0" y="614942"/>
                </a:cubicBezTo>
                <a:cubicBezTo>
                  <a:pt x="23832" y="281831"/>
                  <a:pt x="2816" y="129878"/>
                  <a:pt x="0" y="0"/>
                </a:cubicBezTo>
                <a:close/>
              </a:path>
              <a:path w="18288" h="5590381" stroke="0" extrusionOk="0">
                <a:moveTo>
                  <a:pt x="0" y="0"/>
                </a:moveTo>
                <a:cubicBezTo>
                  <a:pt x="5871" y="848"/>
                  <a:pt x="11713" y="-200"/>
                  <a:pt x="18288" y="0"/>
                </a:cubicBezTo>
                <a:cubicBezTo>
                  <a:pt x="41141" y="165299"/>
                  <a:pt x="3613" y="427555"/>
                  <a:pt x="18288" y="698798"/>
                </a:cubicBezTo>
                <a:cubicBezTo>
                  <a:pt x="32963" y="970041"/>
                  <a:pt x="19680" y="1226199"/>
                  <a:pt x="18288" y="1397595"/>
                </a:cubicBezTo>
                <a:cubicBezTo>
                  <a:pt x="16896" y="1568991"/>
                  <a:pt x="38798" y="1794517"/>
                  <a:pt x="18288" y="2152297"/>
                </a:cubicBezTo>
                <a:cubicBezTo>
                  <a:pt x="-2222" y="2510077"/>
                  <a:pt x="40846" y="2594424"/>
                  <a:pt x="18288" y="2739287"/>
                </a:cubicBezTo>
                <a:cubicBezTo>
                  <a:pt x="-4270" y="2884150"/>
                  <a:pt x="27117" y="3129706"/>
                  <a:pt x="18288" y="3493988"/>
                </a:cubicBezTo>
                <a:cubicBezTo>
                  <a:pt x="9459" y="3858270"/>
                  <a:pt x="54201" y="4041447"/>
                  <a:pt x="18288" y="4304593"/>
                </a:cubicBezTo>
                <a:cubicBezTo>
                  <a:pt x="-17625" y="4567740"/>
                  <a:pt x="49627" y="5149125"/>
                  <a:pt x="18288" y="5590381"/>
                </a:cubicBezTo>
                <a:cubicBezTo>
                  <a:pt x="10860" y="5590744"/>
                  <a:pt x="7568" y="5590157"/>
                  <a:pt x="0" y="5590381"/>
                </a:cubicBezTo>
                <a:cubicBezTo>
                  <a:pt x="36767" y="5266821"/>
                  <a:pt x="-16223" y="5116146"/>
                  <a:pt x="0" y="4835680"/>
                </a:cubicBezTo>
                <a:cubicBezTo>
                  <a:pt x="16223" y="4555214"/>
                  <a:pt x="-16316" y="4356490"/>
                  <a:pt x="0" y="4136882"/>
                </a:cubicBezTo>
                <a:cubicBezTo>
                  <a:pt x="16316" y="3917274"/>
                  <a:pt x="8005" y="3773465"/>
                  <a:pt x="0" y="3549892"/>
                </a:cubicBezTo>
                <a:cubicBezTo>
                  <a:pt x="-8005" y="3326319"/>
                  <a:pt x="27623" y="3052456"/>
                  <a:pt x="0" y="2851094"/>
                </a:cubicBezTo>
                <a:cubicBezTo>
                  <a:pt x="-27623" y="2649732"/>
                  <a:pt x="5614" y="2455815"/>
                  <a:pt x="0" y="2264104"/>
                </a:cubicBezTo>
                <a:cubicBezTo>
                  <a:pt x="-5614" y="2072393"/>
                  <a:pt x="22598" y="1990723"/>
                  <a:pt x="0" y="1733018"/>
                </a:cubicBezTo>
                <a:cubicBezTo>
                  <a:pt x="-22598" y="1475313"/>
                  <a:pt x="-6965" y="1369123"/>
                  <a:pt x="0" y="1090124"/>
                </a:cubicBezTo>
                <a:cubicBezTo>
                  <a:pt x="6965" y="811125"/>
                  <a:pt x="-19273" y="507044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3114097614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Inhaltsplatzhalter 5" descr="Ein Bild, das Text, Karte, Atlas enthält.&#10;&#10;Automatisch generierte Beschreibung">
            <a:extLst>
              <a:ext uri="{FF2B5EF4-FFF2-40B4-BE49-F238E27FC236}">
                <a16:creationId xmlns:a16="http://schemas.microsoft.com/office/drawing/2014/main" id="{34278DF0-BFDC-B95C-0835-CFAE822D690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54296" y="630935"/>
            <a:ext cx="6812757" cy="4973313"/>
          </a:xfrm>
          <a:prstGeom prst="rect">
            <a:avLst/>
          </a:prstGeom>
          <a:noFill/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046CA210-52D3-01EE-151E-B38FC72ACD9B}"/>
              </a:ext>
            </a:extLst>
          </p:cNvPr>
          <p:cNvSpPr txBox="1"/>
          <p:nvPr/>
        </p:nvSpPr>
        <p:spPr>
          <a:xfrm>
            <a:off x="4654296" y="5733535"/>
            <a:ext cx="6894576" cy="493529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200" dirty="0">
                <a:effectLst/>
              </a:rPr>
              <a:t>Karte des </a:t>
            </a:r>
            <a:r>
              <a:rPr lang="en-US" sz="1200" dirty="0" err="1">
                <a:effectLst/>
              </a:rPr>
              <a:t>ehemaligen</a:t>
            </a:r>
            <a:r>
              <a:rPr lang="en-US" sz="1200" dirty="0">
                <a:effectLst/>
              </a:rPr>
              <a:t> </a:t>
            </a:r>
            <a:r>
              <a:rPr lang="en-US" sz="1200" dirty="0" err="1">
                <a:effectLst/>
              </a:rPr>
              <a:t>Jugoslawiens</a:t>
            </a:r>
            <a:r>
              <a:rPr lang="en-US" sz="1200" dirty="0">
                <a:effectLst/>
              </a:rPr>
              <a:t>, Quelle: </a:t>
            </a:r>
            <a:r>
              <a:rPr lang="en-US" sz="1200" u="sng" dirty="0">
                <a:effectLst/>
                <a:hlinkClick r:id="rId3"/>
              </a:rPr>
              <a:t>https://de.wikipedia.org/wiki/Geschichte_Jugoslawiens#/media/Datei:Former_Yugoslavia_Map.png</a:t>
            </a:r>
            <a:endParaRPr lang="en-US" sz="1200" dirty="0">
              <a:effectLst/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20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B8F9DE6-FBE4-559B-84BB-80BCC390BE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lingedu.ch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FF87262-6271-0F1F-91B6-C325ECEE7F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CA85EE98-F69B-324A-9959-79D5EB3644DB}" type="slidenum">
              <a:rPr lang="en-US" smtClean="0"/>
              <a:pPr>
                <a:spcAft>
                  <a:spcPts val="600"/>
                </a:spcAft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3940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A136560-9C3F-4DAA-1BA4-5E0A0C8FA6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de-CH" sz="5400"/>
              <a:t>Zeitungsartikel</a:t>
            </a:r>
          </a:p>
        </p:txBody>
      </p:sp>
      <p:sp>
        <p:nvSpPr>
          <p:cNvPr id="12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B56BD96-B256-AB8C-9FD7-C92B50414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CH" sz="2200"/>
              <a:t>[Fügen Sie hier den ausgesuchten Zeitungsartikel ein]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F5320A2-237C-D3A3-0D66-912AA0EDF2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de-CH"/>
              <a:t>lingedu.ch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0A9D534-234C-E042-75F1-AF3010FCDF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CA85EE98-F69B-324A-9959-79D5EB3644DB}" type="slidenum">
              <a:rPr lang="de-CH" smtClean="0"/>
              <a:pPr>
                <a:spcAft>
                  <a:spcPts val="600"/>
                </a:spcAft>
              </a:pPr>
              <a:t>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13415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ACD7CA1-6711-BB3D-2853-3329DD4C8A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66EDD8C-7B35-F137-1F2B-59D66C818B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de-CH" sz="5400"/>
              <a:t>Wahlplakate</a:t>
            </a:r>
          </a:p>
        </p:txBody>
      </p:sp>
      <p:sp>
        <p:nvSpPr>
          <p:cNvPr id="12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0978F22-C721-DA52-C8BA-C5140EEA09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CH" sz="2200"/>
              <a:t>[Fügen Sie hier die ausgesuchten Wahlplakate ein]</a:t>
            </a:r>
          </a:p>
          <a:p>
            <a:pPr marL="0" indent="0">
              <a:buNone/>
            </a:pPr>
            <a:endParaRPr lang="de-CH" sz="220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5F62D76-950E-F107-D089-4536CA9C4E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de-CH"/>
              <a:t>lingedu.ch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3830B82-DDFC-DA8E-1963-308846C40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CA85EE98-F69B-324A-9959-79D5EB3644DB}" type="slidenum">
              <a:rPr lang="de-CH" smtClean="0"/>
              <a:pPr>
                <a:spcAft>
                  <a:spcPts val="600"/>
                </a:spcAft>
              </a:pPr>
              <a:t>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277931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CD3DB65-5DD8-D632-A871-5C6267A3C5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F661036-9571-D258-3E76-23191FEE56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de-CH" sz="5400" dirty="0"/>
              <a:t>Social Media</a:t>
            </a:r>
          </a:p>
        </p:txBody>
      </p:sp>
      <p:sp>
        <p:nvSpPr>
          <p:cNvPr id="12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014F9F3-B854-3A08-D556-F420AB8FDE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CH" sz="2200" dirty="0"/>
              <a:t>[Fügen Sie hier die ausgesuchten Social Media-Beiträge ein]</a:t>
            </a:r>
          </a:p>
          <a:p>
            <a:pPr marL="0" indent="0">
              <a:buNone/>
            </a:pPr>
            <a:endParaRPr lang="de-CH" sz="220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F456CE0-5AD8-7A37-8B0A-89E23A1F8B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de-CH"/>
              <a:t>lingedu.ch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E3C27E9-C6DA-7681-F00A-C1D63A4CE9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CA85EE98-F69B-324A-9959-79D5EB3644DB}" type="slidenum">
              <a:rPr lang="de-CH" smtClean="0"/>
              <a:pPr>
                <a:spcAft>
                  <a:spcPts val="600"/>
                </a:spcAft>
              </a:pPr>
              <a:t>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198187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33BBB11-2BAF-F74B-3E34-16AC7D4219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de-CH" sz="5400" dirty="0"/>
              <a:t>Postmigration</a:t>
            </a:r>
          </a:p>
        </p:txBody>
      </p:sp>
      <p:sp>
        <p:nvSpPr>
          <p:cNvPr id="12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C24BA1F-81F5-0F58-D9B2-256BDABBF4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CH" sz="2200" b="0" i="0" u="none" strike="noStrike" baseline="0" noProof="0" dirty="0">
                <a:latin typeface="+mj-lt"/>
              </a:rPr>
              <a:t>Postmigration bezeichnet eine Perspektive, die über die gängige Diskussion rund um Migration hinausgeht. Es geht um die </a:t>
            </a:r>
            <a:r>
              <a:rPr lang="de-CH" sz="2200" b="1" i="0" u="none" strike="noStrike" baseline="0" noProof="0" dirty="0">
                <a:latin typeface="+mj-lt"/>
              </a:rPr>
              <a:t>Anerkennung </a:t>
            </a:r>
            <a:r>
              <a:rPr lang="de-CH" sz="2200" b="0" i="0" u="none" strike="noStrike" baseline="0" noProof="0" dirty="0">
                <a:latin typeface="+mj-lt"/>
              </a:rPr>
              <a:t>von Menschen mit Migrationsgeschichte als vollwertige Mitglieder der Gesellschaft – nicht als </a:t>
            </a:r>
            <a:r>
              <a:rPr lang="de-CH" sz="2200" b="0" i="1" u="none" strike="noStrike" baseline="0" noProof="0" dirty="0">
                <a:latin typeface="+mj-lt"/>
              </a:rPr>
              <a:t>Fremde </a:t>
            </a:r>
            <a:r>
              <a:rPr lang="de-CH" sz="2200" b="0" i="0" u="none" strike="noStrike" baseline="0" noProof="0" dirty="0">
                <a:latin typeface="+mj-lt"/>
              </a:rPr>
              <a:t>oder </a:t>
            </a:r>
            <a:r>
              <a:rPr lang="de-CH" sz="2200" b="0" i="1" u="none" strike="noStrike" baseline="0" noProof="0" dirty="0">
                <a:latin typeface="+mj-lt"/>
              </a:rPr>
              <a:t>Aussenstehende</a:t>
            </a:r>
            <a:r>
              <a:rPr lang="de-CH" sz="2200" b="0" i="0" u="none" strike="noStrike" baseline="0" noProof="0" dirty="0">
                <a:latin typeface="+mj-lt"/>
              </a:rPr>
              <a:t>. </a:t>
            </a:r>
          </a:p>
          <a:p>
            <a:r>
              <a:rPr lang="de-CH" sz="2200" b="0" i="0" u="none" strike="noStrike" baseline="0" noProof="0" dirty="0">
                <a:latin typeface="+mj-lt"/>
              </a:rPr>
              <a:t>Diese Perspektive hinterfragt Gegensätze wie «Wir» («Mehrheitsgesellschaft») und «Die» («</a:t>
            </a:r>
            <a:r>
              <a:rPr lang="de-CH" sz="2200" b="0" i="0" u="none" strike="noStrike" baseline="0" noProof="0" dirty="0" err="1">
                <a:latin typeface="+mj-lt"/>
              </a:rPr>
              <a:t>Migrant:innen</a:t>
            </a:r>
            <a:r>
              <a:rPr lang="de-CH" sz="2200" b="0" i="0" u="none" strike="noStrike" baseline="0" noProof="0" dirty="0">
                <a:latin typeface="+mj-lt"/>
              </a:rPr>
              <a:t>»), die in traditionellen Migrationsdebatten verwendet werden.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04852E6-5D25-1BE5-2D61-4B607CC29B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de-CH"/>
              <a:t>lingedu.ch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67561D2-73C4-A92C-591B-99F9946E8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CA85EE98-F69B-324A-9959-79D5EB3644DB}" type="slidenum">
              <a:rPr lang="de-CH" smtClean="0"/>
              <a:pPr>
                <a:spcAft>
                  <a:spcPts val="600"/>
                </a:spcAft>
              </a:pPr>
              <a:t>7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894263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FE04E5C-DF52-06B9-4CF5-FC61A67941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35232D9-45D3-B89D-8542-A1C7773E9D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de-CH" sz="5400" dirty="0"/>
              <a:t>Selbstaneignung</a:t>
            </a:r>
          </a:p>
        </p:txBody>
      </p:sp>
      <p:sp>
        <p:nvSpPr>
          <p:cNvPr id="12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92255D0-8097-5FF3-EECF-6749AE2E1F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CH" sz="2200" b="0" i="0" u="none" strike="noStrike" baseline="0" noProof="0" dirty="0">
                <a:latin typeface="+mj-lt"/>
              </a:rPr>
              <a:t>Menschen aus postmigrantischen Gruppen versuchen, sich gegen Vorurteile zu wehren. Manchmal übernehmen sie abwertende Begriffe (wie «Kanake» oder «</a:t>
            </a:r>
            <a:r>
              <a:rPr lang="de-CH" sz="2200" b="0" i="0" u="none" strike="noStrike" baseline="0" noProof="0" dirty="0" err="1">
                <a:latin typeface="+mj-lt"/>
              </a:rPr>
              <a:t>Shipi</a:t>
            </a:r>
            <a:r>
              <a:rPr lang="de-CH" sz="2200" b="0" i="0" u="none" strike="noStrike" baseline="0" noProof="0" dirty="0">
                <a:latin typeface="+mj-lt"/>
              </a:rPr>
              <a:t>») auf eine ironische Weise und benutzen sie selbst. Sie zeigen dadurch Widerstand und versuchen, die Bedeutung der Begriffe umzuwandeln.</a:t>
            </a:r>
          </a:p>
          <a:p>
            <a:pPr marL="0" indent="0">
              <a:buNone/>
            </a:pPr>
            <a:r>
              <a:rPr lang="de-CH" sz="2200" dirty="0">
                <a:latin typeface="+mj-lt"/>
              </a:rPr>
              <a:t>Auf Social Media erzählen zudem viele auch ihre eigenen Geschichten. Sie berichten über kollektive Erfahrungen, um ihre Sicht der Dinge sichtbar und erfahrbar zu machen.</a:t>
            </a:r>
            <a:endParaRPr lang="de-CH" sz="2200" noProof="0" dirty="0">
              <a:latin typeface="+mj-lt"/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E56DDF7-8301-E9DD-4324-3FB0BA665D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de-CH"/>
              <a:t>lingedu.ch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E50A781-2B68-F628-3C71-9E529F3441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CA85EE98-F69B-324A-9959-79D5EB3644DB}" type="slidenum">
              <a:rPr lang="de-CH" smtClean="0"/>
              <a:pPr>
                <a:spcAft>
                  <a:spcPts val="600"/>
                </a:spcAft>
              </a:pPr>
              <a:t>8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541786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66C59A0-822F-B744-A17E-43ED339D96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94BFCCA4-109C-4B21-816E-144FE75C38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4804065-6FCC-5E1F-346E-3315E6AA8A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18" y="643465"/>
            <a:ext cx="3895359" cy="1799926"/>
          </a:xfrm>
        </p:spPr>
        <p:txBody>
          <a:bodyPr anchor="b">
            <a:normAutofit/>
          </a:bodyPr>
          <a:lstStyle/>
          <a:p>
            <a:r>
              <a:rPr lang="de-CH" sz="5400" dirty="0"/>
              <a:t>Weitere Mittel</a:t>
            </a:r>
          </a:p>
        </p:txBody>
      </p:sp>
      <p:sp>
        <p:nvSpPr>
          <p:cNvPr id="20" name="sketch line">
            <a:extLst>
              <a:ext uri="{FF2B5EF4-FFF2-40B4-BE49-F238E27FC236}">
                <a16:creationId xmlns:a16="http://schemas.microsoft.com/office/drawing/2014/main" id="{0059B5C0-FEC8-4370-AF45-02E3AEF6FA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659144"/>
            <a:ext cx="3566160" cy="18288"/>
          </a:xfrm>
          <a:custGeom>
            <a:avLst/>
            <a:gdLst>
              <a:gd name="connsiteX0" fmla="*/ 0 w 3566160"/>
              <a:gd name="connsiteY0" fmla="*/ 0 h 18288"/>
              <a:gd name="connsiteX1" fmla="*/ 665683 w 3566160"/>
              <a:gd name="connsiteY1" fmla="*/ 0 h 18288"/>
              <a:gd name="connsiteX2" fmla="*/ 1331366 w 3566160"/>
              <a:gd name="connsiteY2" fmla="*/ 0 h 18288"/>
              <a:gd name="connsiteX3" fmla="*/ 1818742 w 3566160"/>
              <a:gd name="connsiteY3" fmla="*/ 0 h 18288"/>
              <a:gd name="connsiteX4" fmla="*/ 2413102 w 3566160"/>
              <a:gd name="connsiteY4" fmla="*/ 0 h 18288"/>
              <a:gd name="connsiteX5" fmla="*/ 2936138 w 3566160"/>
              <a:gd name="connsiteY5" fmla="*/ 0 h 18288"/>
              <a:gd name="connsiteX6" fmla="*/ 3566160 w 3566160"/>
              <a:gd name="connsiteY6" fmla="*/ 0 h 18288"/>
              <a:gd name="connsiteX7" fmla="*/ 3566160 w 3566160"/>
              <a:gd name="connsiteY7" fmla="*/ 18288 h 18288"/>
              <a:gd name="connsiteX8" fmla="*/ 2971800 w 3566160"/>
              <a:gd name="connsiteY8" fmla="*/ 18288 h 18288"/>
              <a:gd name="connsiteX9" fmla="*/ 2448763 w 3566160"/>
              <a:gd name="connsiteY9" fmla="*/ 18288 h 18288"/>
              <a:gd name="connsiteX10" fmla="*/ 1854403 w 3566160"/>
              <a:gd name="connsiteY10" fmla="*/ 18288 h 18288"/>
              <a:gd name="connsiteX11" fmla="*/ 1295705 w 3566160"/>
              <a:gd name="connsiteY11" fmla="*/ 18288 h 18288"/>
              <a:gd name="connsiteX12" fmla="*/ 772668 w 3566160"/>
              <a:gd name="connsiteY12" fmla="*/ 18288 h 18288"/>
              <a:gd name="connsiteX13" fmla="*/ 0 w 3566160"/>
              <a:gd name="connsiteY13" fmla="*/ 18288 h 18288"/>
              <a:gd name="connsiteX14" fmla="*/ 0 w 3566160"/>
              <a:gd name="connsiteY14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566160" h="18288" fill="none" extrusionOk="0">
                <a:moveTo>
                  <a:pt x="0" y="0"/>
                </a:moveTo>
                <a:cubicBezTo>
                  <a:pt x="222644" y="15773"/>
                  <a:pt x="447078" y="-30288"/>
                  <a:pt x="665683" y="0"/>
                </a:cubicBezTo>
                <a:cubicBezTo>
                  <a:pt x="884288" y="30288"/>
                  <a:pt x="1132425" y="-6167"/>
                  <a:pt x="1331366" y="0"/>
                </a:cubicBezTo>
                <a:cubicBezTo>
                  <a:pt x="1530307" y="6167"/>
                  <a:pt x="1680942" y="17562"/>
                  <a:pt x="1818742" y="0"/>
                </a:cubicBezTo>
                <a:cubicBezTo>
                  <a:pt x="1956542" y="-17562"/>
                  <a:pt x="2130227" y="23032"/>
                  <a:pt x="2413102" y="0"/>
                </a:cubicBezTo>
                <a:cubicBezTo>
                  <a:pt x="2695977" y="-23032"/>
                  <a:pt x="2679988" y="-13260"/>
                  <a:pt x="2936138" y="0"/>
                </a:cubicBezTo>
                <a:cubicBezTo>
                  <a:pt x="3192288" y="13260"/>
                  <a:pt x="3378668" y="16268"/>
                  <a:pt x="3566160" y="0"/>
                </a:cubicBezTo>
                <a:cubicBezTo>
                  <a:pt x="3566199" y="7328"/>
                  <a:pt x="3566779" y="9982"/>
                  <a:pt x="3566160" y="18288"/>
                </a:cubicBezTo>
                <a:cubicBezTo>
                  <a:pt x="3315478" y="45899"/>
                  <a:pt x="3188272" y="-7574"/>
                  <a:pt x="2971800" y="18288"/>
                </a:cubicBezTo>
                <a:cubicBezTo>
                  <a:pt x="2755328" y="44150"/>
                  <a:pt x="2598570" y="34692"/>
                  <a:pt x="2448763" y="18288"/>
                </a:cubicBezTo>
                <a:cubicBezTo>
                  <a:pt x="2298956" y="1884"/>
                  <a:pt x="2011344" y="-7043"/>
                  <a:pt x="1854403" y="18288"/>
                </a:cubicBezTo>
                <a:cubicBezTo>
                  <a:pt x="1697462" y="43619"/>
                  <a:pt x="1444994" y="618"/>
                  <a:pt x="1295705" y="18288"/>
                </a:cubicBezTo>
                <a:cubicBezTo>
                  <a:pt x="1146416" y="35958"/>
                  <a:pt x="965401" y="42167"/>
                  <a:pt x="772668" y="18288"/>
                </a:cubicBezTo>
                <a:cubicBezTo>
                  <a:pt x="579935" y="-5591"/>
                  <a:pt x="352420" y="-19381"/>
                  <a:pt x="0" y="18288"/>
                </a:cubicBezTo>
                <a:cubicBezTo>
                  <a:pt x="-593" y="9736"/>
                  <a:pt x="244" y="6610"/>
                  <a:pt x="0" y="0"/>
                </a:cubicBezTo>
                <a:close/>
              </a:path>
              <a:path w="3566160" h="18288" stroke="0" extrusionOk="0">
                <a:moveTo>
                  <a:pt x="0" y="0"/>
                </a:moveTo>
                <a:cubicBezTo>
                  <a:pt x="169947" y="-5008"/>
                  <a:pt x="340602" y="-17518"/>
                  <a:pt x="594360" y="0"/>
                </a:cubicBezTo>
                <a:cubicBezTo>
                  <a:pt x="848118" y="17518"/>
                  <a:pt x="997921" y="8866"/>
                  <a:pt x="1224382" y="0"/>
                </a:cubicBezTo>
                <a:cubicBezTo>
                  <a:pt x="1450843" y="-8866"/>
                  <a:pt x="1572343" y="8392"/>
                  <a:pt x="1783080" y="0"/>
                </a:cubicBezTo>
                <a:cubicBezTo>
                  <a:pt x="1993817" y="-8392"/>
                  <a:pt x="2266728" y="2126"/>
                  <a:pt x="2448763" y="0"/>
                </a:cubicBezTo>
                <a:cubicBezTo>
                  <a:pt x="2630798" y="-2126"/>
                  <a:pt x="2815508" y="-13843"/>
                  <a:pt x="3043123" y="0"/>
                </a:cubicBezTo>
                <a:cubicBezTo>
                  <a:pt x="3270738" y="13843"/>
                  <a:pt x="3420568" y="2184"/>
                  <a:pt x="3566160" y="0"/>
                </a:cubicBezTo>
                <a:cubicBezTo>
                  <a:pt x="3566487" y="8595"/>
                  <a:pt x="3566088" y="13110"/>
                  <a:pt x="3566160" y="18288"/>
                </a:cubicBezTo>
                <a:cubicBezTo>
                  <a:pt x="3421748" y="9323"/>
                  <a:pt x="3176383" y="-3939"/>
                  <a:pt x="2971800" y="18288"/>
                </a:cubicBezTo>
                <a:cubicBezTo>
                  <a:pt x="2767217" y="40515"/>
                  <a:pt x="2590769" y="4336"/>
                  <a:pt x="2306117" y="18288"/>
                </a:cubicBezTo>
                <a:cubicBezTo>
                  <a:pt x="2021465" y="32240"/>
                  <a:pt x="1860727" y="-9280"/>
                  <a:pt x="1676095" y="18288"/>
                </a:cubicBezTo>
                <a:cubicBezTo>
                  <a:pt x="1491463" y="45856"/>
                  <a:pt x="1329173" y="5765"/>
                  <a:pt x="1153058" y="18288"/>
                </a:cubicBezTo>
                <a:cubicBezTo>
                  <a:pt x="976943" y="30811"/>
                  <a:pt x="895178" y="4751"/>
                  <a:pt x="665683" y="18288"/>
                </a:cubicBezTo>
                <a:cubicBezTo>
                  <a:pt x="436189" y="31825"/>
                  <a:pt x="302924" y="2002"/>
                  <a:pt x="0" y="18288"/>
                </a:cubicBezTo>
                <a:cubicBezTo>
                  <a:pt x="822" y="10564"/>
                  <a:pt x="-23" y="457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448976505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AE12643-FB9E-ABB0-2996-494544EA2C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7093" y="2893185"/>
            <a:ext cx="10977377" cy="338639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de-DE" sz="2200" b="1" i="0" u="none" strike="noStrike" baseline="0" dirty="0">
                <a:latin typeface="+mj-lt"/>
              </a:rPr>
              <a:t>Code-Mixing</a:t>
            </a:r>
            <a:r>
              <a:rPr lang="de-DE" sz="2200" b="0" i="0" u="none" strike="noStrike" baseline="0" dirty="0">
                <a:latin typeface="+mj-lt"/>
              </a:rPr>
              <a:t>: </a:t>
            </a:r>
            <a:r>
              <a:rPr lang="de-CH" sz="22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Code-Mixing bezeichnet das Verwenden von Elementen zweier (oder mehrerer) Sprachen innerhalb eines Satzes oder Gesprächs, wobei Wörter oder grammatische Strukturen gemischt werden.</a:t>
            </a:r>
            <a:r>
              <a:rPr lang="de-DE" sz="2200" dirty="0">
                <a:latin typeface="+mj-lt"/>
                <a:ea typeface="Calibri" panose="020F0502020204030204" pitchFamily="34" charset="0"/>
              </a:rPr>
              <a:t> </a:t>
            </a:r>
            <a:r>
              <a:rPr lang="de-DE" sz="2200" b="0" i="0" u="none" strike="noStrike" baseline="0" dirty="0">
                <a:latin typeface="+mj-lt"/>
              </a:rPr>
              <a:t>Code-Mixing kann verwendet werden, um Identitätszugehörigkeiten zu markieren. Das kann bereits auf graphematischer Ebene geschehen, indem bspw. das albanische Graphem &lt;ë&gt; in deutscher Sprache verwendet wird. </a:t>
            </a:r>
          </a:p>
          <a:p>
            <a:pPr marL="0" indent="0">
              <a:buNone/>
            </a:pPr>
            <a:r>
              <a:rPr lang="de-DE" sz="2200" b="1" i="0" u="none" strike="noStrike" baseline="0" dirty="0">
                <a:latin typeface="+mj-lt"/>
              </a:rPr>
              <a:t>Flaggen</a:t>
            </a:r>
            <a:r>
              <a:rPr lang="de-DE" sz="2200" b="0" i="0" u="none" strike="noStrike" baseline="0" dirty="0">
                <a:latin typeface="+mj-lt"/>
              </a:rPr>
              <a:t>, </a:t>
            </a:r>
            <a:r>
              <a:rPr lang="de-DE" sz="2200" b="1" i="0" u="none" strike="noStrike" baseline="0" dirty="0">
                <a:latin typeface="+mj-lt"/>
              </a:rPr>
              <a:t>Musik </a:t>
            </a:r>
            <a:r>
              <a:rPr lang="de-DE" sz="2200" b="0" i="0" u="none" strike="noStrike" baseline="0" dirty="0">
                <a:latin typeface="+mj-lt"/>
              </a:rPr>
              <a:t>oder </a:t>
            </a:r>
            <a:r>
              <a:rPr lang="de-DE" sz="2200" b="1" i="0" u="none" strike="noStrike" baseline="0" dirty="0" err="1">
                <a:latin typeface="+mj-lt"/>
              </a:rPr>
              <a:t>Memes</a:t>
            </a:r>
            <a:r>
              <a:rPr lang="de-DE" sz="2200" b="1" i="0" u="none" strike="noStrike" baseline="0" dirty="0">
                <a:latin typeface="+mj-lt"/>
              </a:rPr>
              <a:t> </a:t>
            </a:r>
            <a:r>
              <a:rPr lang="de-DE" sz="2200" b="0" i="0" u="none" strike="noStrike" baseline="0" dirty="0">
                <a:latin typeface="+mj-lt"/>
              </a:rPr>
              <a:t>spielen auch eine zentrale Rolle in der Identitätskonstruktion. Die Kombination von Bild, Text und Musik (Multimodalität) schafft emotionale Bindungen und verstärkt kollektive </a:t>
            </a:r>
            <a:r>
              <a:rPr lang="de-CH" sz="2200" b="0" i="0" u="none" strike="noStrike" baseline="0" dirty="0">
                <a:latin typeface="+mj-lt"/>
              </a:rPr>
              <a:t>Erfahrungen.</a:t>
            </a:r>
          </a:p>
          <a:p>
            <a:pPr marL="0" indent="0">
              <a:buNone/>
            </a:pPr>
            <a:r>
              <a:rPr lang="de-CH" sz="1000" dirty="0">
                <a:latin typeface="+mj-lt"/>
              </a:rPr>
              <a:t>Quellen Fotos: Screenshots </a:t>
            </a:r>
            <a:r>
              <a:rPr lang="de-CH" sz="1000">
                <a:latin typeface="+mj-lt"/>
              </a:rPr>
              <a:t>von Instagram-Accounts </a:t>
            </a:r>
            <a:r>
              <a:rPr lang="de-CH" sz="1000" dirty="0">
                <a:latin typeface="+mj-lt"/>
              </a:rPr>
              <a:t>@breziyne, @shnosh.identitaet.shipi, @sanija.ameti. Screenshot von Spotify: </a:t>
            </a:r>
            <a:r>
              <a:rPr lang="de-CH" sz="1000" dirty="0" err="1">
                <a:latin typeface="+mj-lt"/>
              </a:rPr>
              <a:t>Nikollë</a:t>
            </a:r>
            <a:r>
              <a:rPr lang="de-CH" sz="1000" dirty="0">
                <a:latin typeface="+mj-lt"/>
              </a:rPr>
              <a:t> </a:t>
            </a:r>
            <a:r>
              <a:rPr lang="de-CH" sz="1000" dirty="0" err="1">
                <a:latin typeface="+mj-lt"/>
              </a:rPr>
              <a:t>Nikprelaj</a:t>
            </a:r>
            <a:r>
              <a:rPr lang="de-CH" sz="1000" dirty="0">
                <a:latin typeface="+mj-lt"/>
              </a:rPr>
              <a:t>: </a:t>
            </a:r>
            <a:r>
              <a:rPr lang="de-CH" sz="1000" i="1" dirty="0" err="1">
                <a:latin typeface="+mj-lt"/>
              </a:rPr>
              <a:t>Thërret</a:t>
            </a:r>
            <a:r>
              <a:rPr lang="de-CH" sz="1000" i="1" dirty="0">
                <a:latin typeface="+mj-lt"/>
              </a:rPr>
              <a:t> </a:t>
            </a:r>
            <a:r>
              <a:rPr lang="de-CH" sz="1000" i="1" dirty="0" err="1">
                <a:latin typeface="+mj-lt"/>
              </a:rPr>
              <a:t>Malësia</a:t>
            </a:r>
            <a:r>
              <a:rPr lang="de-CH" sz="1000" dirty="0">
                <a:latin typeface="+mj-lt"/>
              </a:rPr>
              <a:t>. 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5D16A04-3878-BFAC-8A9F-D908EB281A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3569" y="225689"/>
            <a:ext cx="1370867" cy="2451743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52C0E8FC-57FF-4D5D-447E-F072606E8A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5967" y="210373"/>
            <a:ext cx="3785616" cy="744363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29808F26-CEC0-3DB1-2CE6-792D0B3AFF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45967" y="1349917"/>
            <a:ext cx="2405136" cy="1318371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7831B3B9-0148-4355-A01E-87DF1462F73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9245638" y="770894"/>
            <a:ext cx="1625218" cy="2177066"/>
          </a:xfrm>
          <a:prstGeom prst="rect">
            <a:avLst/>
          </a:prstGeom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62E62B8-D163-06F7-053B-FE47AC1D18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de-CH"/>
              <a:t>lingedu.ch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EEEA6B5-56FE-3CAC-BEC6-5A9A36996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CA85EE98-F69B-324A-9959-79D5EB3644DB}" type="slidenum">
              <a:rPr lang="de-CH" smtClean="0"/>
              <a:pPr>
                <a:spcAft>
                  <a:spcPts val="600"/>
                </a:spcAft>
              </a:pPr>
              <a:t>9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309019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LingEdu (Astra)">
      <a:dk1>
        <a:srgbClr val="000000"/>
      </a:dk1>
      <a:lt1>
        <a:srgbClr val="FFFFFF"/>
      </a:lt1>
      <a:dk2>
        <a:srgbClr val="364151"/>
      </a:dk2>
      <a:lt2>
        <a:srgbClr val="DFD3BB"/>
      </a:lt2>
      <a:accent1>
        <a:srgbClr val="83C0CC"/>
      </a:accent1>
      <a:accent2>
        <a:srgbClr val="489FB5"/>
      </a:accent2>
      <a:accent3>
        <a:srgbClr val="166979"/>
      </a:accent3>
      <a:accent4>
        <a:srgbClr val="2A4C66"/>
      </a:accent4>
      <a:accent5>
        <a:srgbClr val="2B4B66"/>
      </a:accent5>
      <a:accent6>
        <a:srgbClr val="364151"/>
      </a:accent6>
      <a:hlink>
        <a:srgbClr val="4EB4B3"/>
      </a:hlink>
      <a:folHlink>
        <a:srgbClr val="1B094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LingEdu_PP_Template_neu" id="{8E84F8C5-D37E-4143-B060-4E479720979F}" vid="{5F1D6F63-CE5B-EB4A-9C82-11158E5BEC65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2" Type="http://schemas.microsoft.com/office/2011/relationships/webextension" Target="webextension2.xml"/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438" row="1">
    <wetp:webextensionref xmlns:r="http://schemas.openxmlformats.org/officeDocument/2006/relationships" r:id="rId1"/>
  </wetp:taskpane>
  <wetp:taskpane dockstate="right" visibility="0" width="438" row="0">
    <wetp:webextensionref xmlns:r="http://schemas.openxmlformats.org/officeDocument/2006/relationships" r:id="rId2"/>
  </wetp:taskpane>
</wetp:taskpanes>
</file>

<file path=ppt/webextensions/webextension1.xml><?xml version="1.0" encoding="utf-8"?>
<we:webextension xmlns:we="http://schemas.microsoft.com/office/webextensions/webextension/2010/11" id="{ACDFA7CA-E2EE-45FA-A403-F25437B41041}">
  <we:reference id="22ff87a5-132f-4d52-9e97-94d888e4dd91" version="3.8.0.0" store="EXCatalog" storeType="EXCatalog"/>
  <we:alternateReferences>
    <we:reference id="WA104380050" version="3.8.0.0" store="de-CH" storeType="OMEX"/>
  </we:alternateReferences>
  <we:properties/>
  <we:bindings/>
  <we:snapshot xmlns:r="http://schemas.openxmlformats.org/officeDocument/2006/relationships"/>
</we:webextension>
</file>

<file path=ppt/webextensions/webextension2.xml><?xml version="1.0" encoding="utf-8"?>
<we:webextension xmlns:we="http://schemas.microsoft.com/office/webextensions/webextension/2010/11" id="{35F7A87B-2ADB-4F36-A1C3-00F1D2899966}">
  <we:reference id="e765dd0b-6697-44aa-9025-1ce65686c598" version="3.7.0.0" store="EXCatalog" storeType="EXCatalog"/>
  <we:alternateReferences>
    <we:reference id="WA104380519" version="3.7.0.0" store="de-CH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>LingEdu_PP_Template_neu</Template>
  <TotalTime>0</TotalTime>
  <Words>484</Words>
  <Application>Microsoft Office PowerPoint</Application>
  <PresentationFormat>Breitbild</PresentationFormat>
  <Paragraphs>48</Paragraphs>
  <Slides>10</Slides>
  <Notes>0</Notes>
  <HiddenSlides>0</HiddenSlides>
  <MMClips>1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</vt:lpstr>
      <vt:lpstr>Migration und Identität</vt:lpstr>
      <vt:lpstr>Sprache  Identität  Migration </vt:lpstr>
      <vt:lpstr>Historischer Überblick</vt:lpstr>
      <vt:lpstr>Zeitungsartikel</vt:lpstr>
      <vt:lpstr>Wahlplakate</vt:lpstr>
      <vt:lpstr>Social Media</vt:lpstr>
      <vt:lpstr>Postmigration</vt:lpstr>
      <vt:lpstr>Selbstaneignung</vt:lpstr>
      <vt:lpstr>Weitere Mittel</vt:lpstr>
      <vt:lpstr>Apsilon: Baba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Jehona Brahimi</dc:creator>
  <cp:lastModifiedBy>Jehona Brahimi</cp:lastModifiedBy>
  <cp:revision>50</cp:revision>
  <dcterms:created xsi:type="dcterms:W3CDTF">2025-03-14T13:47:19Z</dcterms:created>
  <dcterms:modified xsi:type="dcterms:W3CDTF">2025-06-04T08:47:52Z</dcterms:modified>
</cp:coreProperties>
</file>