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3" r:id="rId4"/>
    <p:sldId id="259" r:id="rId5"/>
    <p:sldId id="258" r:id="rId6"/>
    <p:sldId id="260" r:id="rId7"/>
    <p:sldId id="261" r:id="rId8"/>
    <p:sldId id="262" r:id="rId9"/>
    <p:sldId id="266" r:id="rId10"/>
    <p:sldId id="264" r:id="rId11"/>
    <p:sldId id="265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DB"/>
    <a:srgbClr val="FFF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9"/>
    <p:restoredTop sz="81142"/>
  </p:normalViewPr>
  <p:slideViewPr>
    <p:cSldViewPr snapToGrid="0">
      <p:cViewPr varScale="1">
        <p:scale>
          <a:sx n="96" d="100"/>
          <a:sy n="96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3E945FA-A717-2CA3-C28D-F5ED9DA56F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3BFF1A0-A97F-1FB7-5BB7-41DE22B43F5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279DC-A038-8B4E-B359-EEDAB6870633}" type="datetimeFigureOut">
              <a:rPr lang="de-CH" smtClean="0"/>
              <a:t>26.02.26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26A798-19F9-F1A6-7CDA-9238FD9758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DF7EF90-4F70-2CA4-DB00-72AE8A176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BAEB1-87E8-8341-A168-D1F71CE0A8A4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491992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9E5A0-7F00-384B-8462-5DFCF912E3AD}" type="datetimeFigureOut">
              <a:rPr lang="de-CH" smtClean="0"/>
              <a:t>26.02.26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7C764-B667-184A-9619-EB05C0A4342D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91660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mericanhistory.si.edu/collections/search/object/nmah_447317?utm_source=chatgpt.co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igthink.com/the-present/memes-propaganda-internet-politics/?utm_source=chatgpt.co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lerie123.com/fr/affiche-ancienne-originale/58272/pour-la-france-versez-votre-or/?utm_source=chatgpt.co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lerie123.com/fr/affiche-ancienne-originale/58272/pour-la-france-versez-votre-or/?utm_source=chatgpt.co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oire-image.org/etudes/affiche-rouge?utm_source=chatgpt.co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dirty="0"/>
              <a:t>LEÇON 1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20912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 Britain. Parliamentary Recruiting Committee (1915).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Who’s absent? Is it you?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Affiche de propagande. National Museum of American History, Smithsonian Institution. </a:t>
            </a:r>
            <a:r>
              <a:rPr lang="it-CH" b="0" i="0" dirty="0">
                <a:effectLst/>
                <a:hlinkClick r:id="rId3"/>
              </a:rPr>
              <a:t>https://americanhistory.si.edu/collections/search/object/nmah_447317</a:t>
            </a:r>
            <a:endParaRPr lang="it-CH" b="0" i="0" dirty="0">
              <a:effectLst/>
            </a:endParaRPr>
          </a:p>
          <a:p>
            <a:endParaRPr lang="it-CH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</a:t>
            </a:r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linguistique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Titre : “WHO’S ABSENT?” → question rhétorique, interpelle le spectateur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“Is it YOU?” → adresse directe, implication individuelle immédiate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Stratégie de culpabilisation : présupposition que tout le monde doit être présent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Lexique implicite : absence, devoir, responsabilité, honte sociale</a:t>
            </a:r>
          </a:p>
          <a:p>
            <a:endParaRPr lang="it-CH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multimodale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Drapeau britannique → renforce le patriotisme et le devoir national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Composition : spectateur placé mentalement comme l’absent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Message visuel simple et direct : collectif = normalité, absence = faute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Interaction texte / image → culpabilisation renforcée par l’identification personnelle</a:t>
            </a:r>
            <a:br>
              <a:rPr lang="it-CH" dirty="0"/>
            </a:br>
            <a:endParaRPr lang="it-CH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Stratégies de propagande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Propagande de mobilisation et recrutement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Culpabilisation morale et pression sociale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Simplification : l’ennemi n’est pas montré, mais le devoir national est clair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Patriotisme visuel et linguistique : drapeau + texte</a:t>
            </a:r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865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Brinkhof, T. (2022, 14 mars).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Memes as propaganda: 22 devious techniques used to weaponize social media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Big Think. 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https://bigthink.com/the-present/memes-propaganda-internet-politics/</a:t>
            </a:r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CH" dirty="0"/>
          </a:p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Dimitrov, D., Ali, B. B., Shaar, S., Alam, F., Silvestri, F., Firooz, H., ... &amp; Da San Martino, G. (2021, August). Detecting propaganda techniques in memes. In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Proceedings of the 59th Annual Meeting of the Association for Computational Linguistics and the 11th International Joint Conference on Natural Language Processing (Volume 1: Long Papers)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(pp. 6603-6617).</a:t>
            </a:r>
          </a:p>
          <a:p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Embrace the penguin &gt; territorial claim</a:t>
            </a:r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20327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Jowett, G. S., &amp; O’Donnell, V. (2018).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Propaganda &amp; persuasion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Sage publications.</a:t>
            </a:r>
          </a:p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Ellul, J. (2021).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Propaganda: The formation of men's attitudes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Vintage.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19607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Flagg, J. M. (1917).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want YOU for U.S. Army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Affiche de propagande. Library of Congress. https://www.loc.gov/item/96507165 </a:t>
            </a:r>
          </a:p>
          <a:p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</a:t>
            </a:r>
          </a:p>
          <a:p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b="1" dirty="0"/>
              <a:t>Objectif de propagande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Recruter des soldats pendant la Première Guerre mondiale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Créer un sentiment d’obligation personnelle et patriotique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Transformer le spectateur en acteur de la guerre</a:t>
            </a:r>
          </a:p>
          <a:p>
            <a:endParaRPr lang="it-CH" b="1" dirty="0"/>
          </a:p>
          <a:p>
            <a:r>
              <a:rPr lang="it-CH" b="1" dirty="0"/>
              <a:t>Analyse linguistique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b="1" dirty="0"/>
              <a:t>“I want YOU”</a:t>
            </a:r>
            <a:r>
              <a:rPr lang="it-CH" dirty="0"/>
              <a:t> = phrase déclarative, qui fonctionne pragmatiquement comme un </a:t>
            </a:r>
            <a:r>
              <a:rPr lang="it-CH" b="1" dirty="0"/>
              <a:t>ordre implicite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b="1" dirty="0"/>
              <a:t>YOU</a:t>
            </a:r>
            <a:r>
              <a:rPr lang="it-CH" dirty="0"/>
              <a:t> = déictique personnel → interpelle directement chaque lecteur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Construction d’une </a:t>
            </a:r>
            <a:r>
              <a:rPr lang="it-CH" b="1" dirty="0"/>
              <a:t>autorité</a:t>
            </a:r>
            <a:r>
              <a:rPr lang="it-CH" dirty="0"/>
              <a:t> : locuteur = Uncle Sam = figure symbolique des États Unis</a:t>
            </a:r>
          </a:p>
          <a:p>
            <a:endParaRPr lang="it-CH" b="1" dirty="0"/>
          </a:p>
          <a:p>
            <a:r>
              <a:rPr lang="it-CH" b="1" dirty="0"/>
              <a:t>Champ lexical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Patriotisme (US Army) / nation / familiarité : </a:t>
            </a:r>
            <a:r>
              <a:rPr lang="it-CH" b="1" dirty="0"/>
              <a:t>U.S., Army, Uncle Sam</a:t>
            </a:r>
            <a:endParaRPr lang="it-CH" b="0" i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Devoir national: recrutement, devoir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CH" dirty="0"/>
          </a:p>
          <a:p>
            <a:r>
              <a:rPr lang="it-CH" b="1" dirty="0"/>
              <a:t>Analyse visuelle (multimodale)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Doigt pointé + regard direct → pression psychologique, responsabilisation individuelle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Couleurs rouge/blanc/bleu → renforcement de l’identité nationale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Figure sérieuse et autoritaire → crédibilité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CH" dirty="0"/>
          </a:p>
          <a:p>
            <a:r>
              <a:rPr lang="it-CH" b="1" dirty="0"/>
              <a:t>Effet recherché</a:t>
            </a:r>
            <a:endParaRPr lang="it-CH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Sentiment de devoir personnel, responsabilisation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Appel au sentiment de patriotisme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Identification émotionnelle à la nation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dirty="0"/>
              <a:t>Sentiment de culpabilité </a:t>
            </a:r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5848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Faivre, A. (1915).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la France, versez votre or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Affiche de propagande. Galerie 123. 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https://www.galerie123.com/fr/affiche-ancienne-originale/58272/pour-la-france-versez-votre-or/</a:t>
            </a:r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63180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Faivre, A. (1915).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la France, versez votre or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Affiche de propagande. Galerie 123. 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https://www.galerie123.com/fr/affiche-ancienne-originale/58272/pour-la-france-versez-votre-or/</a:t>
            </a:r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CH" u="sng" dirty="0"/>
          </a:p>
          <a:p>
            <a:r>
              <a:rPr lang="it-CH" u="sng" dirty="0"/>
              <a:t>Analyse</a:t>
            </a:r>
          </a:p>
          <a:p>
            <a:endParaRPr lang="it-CH" u="sng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linguistique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Impératif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: « Versez » → ordre direct, incitation forte à agir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Champ lexical 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patrie, sacrifice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Personnification: l’or combat pour la victoire &gt; l’or finance la guerre, les soldats combattent. Le peuple combat avec eux.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Effet: rendre moralement difficile le refus → si tu n’aides pas, tu n’es pas patriote, la France ne peut pas combattre &gt; sentiment de culpabilité</a:t>
            </a:r>
            <a:br>
              <a:rPr lang="it-CH" dirty="0"/>
            </a:br>
            <a:endParaRPr lang="it-CH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multimodale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Soldat allemand représenté comme l’ennemi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→ figure menaçante qui a peur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représenté comme une arme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: il neutralise l’ennemi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Agentivité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au travers d’une métaphore l’argent devient une force militaire (la pièce de monnaie est un coq aggressif) </a:t>
            </a:r>
          </a:p>
          <a:p>
            <a:endParaRPr lang="it-CH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L’or est représenté sur le soldat allemand parce que l’affiche montre que l’argent donné par les Français devient une arme contre l’ennemi. L’or sert à vaincre l’Allemagne : c’est un moyen de dire que les citoyens participent directement à l’effort de guerre.</a:t>
            </a:r>
            <a:endParaRPr lang="it-CH" dirty="0"/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82223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dirty="0"/>
              <a:t>LEÇON 2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98966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Hopps, H. R. (1917).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Destroy this mad brute: Enlist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Affiche de propagande. Library of Congress. https://www.loc.gov/item/2010652057/</a:t>
            </a:r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4597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Hopps, H. R. (1917).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Destroy this mad brute: Enlist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Affiche de propagande. Library of Congress. https://www.loc.gov/item/2010652057/</a:t>
            </a:r>
            <a:endParaRPr lang="it-CH" dirty="0"/>
          </a:p>
          <a:p>
            <a:endParaRPr lang="it-CH" sz="1200" b="0" i="0" u="sng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</a:t>
            </a:r>
          </a:p>
          <a:p>
            <a:endParaRPr lang="it-CH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linguistique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Titre “Destroy This Mad Brute” = impératif → appel direct à agir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Déictique “this” → désignation précise de l’ennemi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Lexique violent et déshumanisant : mad, brute, bâton → démonisation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Fonction persuasive : pression morale et émotionnelle</a:t>
            </a:r>
            <a:br>
              <a:rPr lang="it-CH" dirty="0"/>
            </a:br>
            <a:endParaRPr lang="it-CH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multimodale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Gorille portant un casque allemand → ennemi monstrueux, déshumanisé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gorille écrase l’inscription “America” → menace directe sur le pays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Femme nue dans ses bras → innocents à protéger, symbole de la civilisation, la liberté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Couleurs : rouge/noir/blanc → peur, danger, urgence</a:t>
            </a:r>
          </a:p>
          <a:p>
            <a:br>
              <a:rPr lang="it-CH" dirty="0"/>
            </a:b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L’affiche transforme l’ennemi en brute monstrueuse qui menace le pays et les innocents, combinant langage impératif et images dramatiques pour susciter peur, haine et mobilisation immédiate. </a:t>
            </a:r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9445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Sumpf, A. (2020). 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L’affiche rouge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Affiche de propagande. </a:t>
            </a:r>
            <a:r>
              <a:rPr lang="it-CH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Histoire par l’image</a:t>
            </a: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it-CH" b="0" i="0" dirty="0">
                <a:effectLst/>
                <a:hlinkClick r:id="rId3"/>
              </a:rPr>
              <a:t>https://histoire-image.org/etudes/affiche-rouge</a:t>
            </a:r>
            <a:endParaRPr lang="it-CH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CH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</a:t>
            </a:r>
          </a:p>
          <a:p>
            <a:endParaRPr lang="it-CH" sz="12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linguistique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 rhétorique → suggère que la réponse est « non »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Lexique criminel → champ lexical du danger, de l’illégalité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Mentions des nationalités &gt; Stigmatisation → présenter la Résistance comme “non française”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Association texte → image = renforcement sémantique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Fonction persuasive : peur et rejet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Utilisation de l’ironie </a:t>
            </a:r>
            <a:br>
              <a:rPr lang="it-CH" dirty="0"/>
            </a:br>
            <a:endParaRPr lang="it-CH" dirty="0"/>
          </a:p>
          <a:p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Analyse multimodale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Fond rouge → danger, sang, menace → effet émotionnel immédiat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Portraits des résistants &gt; Humanisation contrôlée mais présentés comme criminels. Mise en scène “casier judiciaire”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+ texte → construction d’une “preuve visuelle”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Objectif : rendre la menace visible et identifiée</a:t>
            </a:r>
          </a:p>
          <a:p>
            <a:br>
              <a:rPr lang="it-CH" dirty="0"/>
            </a:br>
            <a:r>
              <a:rPr lang="it-CH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Stratégies de propagande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Démonisation de l’ennemi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Créer la peur → population menacée par ces individus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Simplification → Résistance = crime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Stigmatisation ethnique → “étrangers dangereux”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Justification politique → légitimer arrestations et exécutions</a:t>
            </a:r>
          </a:p>
          <a:p>
            <a:br>
              <a:rPr lang="it-CH" dirty="0"/>
            </a:br>
            <a:endParaRPr lang="it-CH" dirty="0"/>
          </a:p>
          <a:p>
            <a:r>
              <a:rPr lang="it-CH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L’Affiche Rouge utilise couleurs, portraits et lexique criminel pour transformer les résistants en ennemis dangereux, afin de detruire leur image héroïque et empêcher la population de les soutenir.</a:t>
            </a:r>
          </a:p>
          <a:p>
            <a:endParaRPr lang="it-CH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CH"/>
              <a:t>https://lingedu.ch</a:t>
            </a:r>
          </a:p>
          <a:p>
            <a:r>
              <a:rPr lang="de-CH"/>
              <a:t>
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57C764-B667-184A-9619-EB05C0A4342D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585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7300BB-E0E1-538B-37C5-1536BD405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17C99A-53F2-7F90-65A6-FDF0B0FBD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26527A-A8A8-625A-6CD4-461CA88CE8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9653" y="6340165"/>
            <a:ext cx="851452" cy="365125"/>
          </a:xfrm>
        </p:spPr>
        <p:txBody>
          <a:bodyPr/>
          <a:lstStyle/>
          <a:p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453884-9043-995A-FE31-3E21E2A3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1" y="6334919"/>
            <a:ext cx="851452" cy="365125"/>
          </a:xfrm>
        </p:spPr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5180B6-64F2-38DC-2D36-FA46CBC41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63470" y="6356350"/>
            <a:ext cx="490330" cy="365125"/>
          </a:xfrm>
        </p:spPr>
        <p:txBody>
          <a:bodyPr/>
          <a:lstStyle>
            <a:lvl1pPr>
              <a:defRPr/>
            </a:lvl1pPr>
          </a:lstStyle>
          <a:p>
            <a:fld id="{593FFB07-E2C6-294C-8384-20605F47E656}" type="slidenum">
              <a:rPr lang="de-CH" smtClean="0"/>
              <a:pPr/>
              <a:t>‹N›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308483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F25510-592E-E0DA-D8E5-8E78808D6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CH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DC60BE3-3E68-E456-2C44-027F03965F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FA1CBA-3E30-C6FD-7959-8E2FD6AA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3C7F0B-E093-3E2A-8FC6-5B0E5D980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BD1238-1A01-7609-8182-642521E3F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35269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B5CBCF4-C9BE-8E30-A606-1C74CA555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F110597-4AD8-0C2D-E6FB-DA1D62752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52C5E62-462F-FB23-5093-56E636E32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927950-12DB-18CC-B57D-D8D111EB9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84F136-9059-325E-91E1-E667AC16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407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F39E32-E1BE-4E61-A422-F874D56F2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85E289-55D4-20EE-B43E-D7BE65188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243492-B8C8-6841-72DD-BD0A749BF1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08921" y="6356348"/>
            <a:ext cx="1109856" cy="365125"/>
          </a:xfrm>
        </p:spPr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005077-0FDE-216B-1795-D8B9327E8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970721" cy="365125"/>
          </a:xfrm>
        </p:spPr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77B4DE-F2A2-BE68-B6FA-F8720DE9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43264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516530-2BF5-CFD3-0FDB-FAF3759FE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BC0D9-20AE-4030-7FB6-8A5FB7E66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537A42-B730-C4ED-BF43-DE64B4810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BCA8F0-5C60-BE5F-375F-EAC2EE16C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94B57B-5790-C811-F575-C45CAAEF2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2831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75230B-67BD-9AB6-A97E-4BA9A5A93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BEA621-0C2A-D157-EEF0-9EA1B243D0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575AE1-5F5A-3833-5691-5805BA184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AE9DCF-890C-F417-B18A-FE71547DA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0836AD2-C61B-683E-A19E-4B0277F2B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B8EED8-633A-542B-6836-1DCA5DDD3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922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398C4B-E33F-1C62-3AF2-67CC68EA0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4E13EE-7E82-983B-6E54-1000A0BAA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9AD303-6CBF-745E-6063-17D730115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BC88AE3-4817-F990-52D3-16090B1643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69D90F5-6875-0A4D-A485-EA9B48D487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3pPr>
              <a:defRPr sz="2400"/>
            </a:lvl3pPr>
            <a:lvl4pPr>
              <a:defRPr sz="2000"/>
            </a:lvl4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DB5EA80-9A23-2F95-D1BA-8AA1D8F0A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5294AB1-69A0-8422-FC3A-E0512F32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9AAFFD7-5418-43DA-A6EA-65E5564E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65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43C529-759A-6197-732A-E7392BEF3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AEF8E4-F791-7C52-654C-064E29BF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CE3E7B6-7991-461C-E697-583E45FC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014DF5-E774-637C-FEC6-8BCA15105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0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64B290E-9145-F016-0E6E-95901D247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376AE03-5D9F-0978-3FF5-0FB69AC31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E5FC2AA-B9D9-7328-BAA5-724BA2897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99234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6F1013-0391-F74C-4587-31FBF6B4E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0573915-BD94-2875-846F-CE82CE8DE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E477110-E4C5-3353-7433-31310057C3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7B1847F-27BF-923D-9620-DF81F35EE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1CA1FC5-B8B5-A489-3A04-4FAD6F64A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3943EB1-087E-72D8-3F11-94A2817B5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0332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89FBDC-12A7-D9BE-0F25-CC88BA7E3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0A7B53F-6CFB-FA21-DAEA-723CDA8D7B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383DF7D-9123-52DD-2194-D02F21BD59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433020A-1D91-79C3-D901-6E21D018B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61C607-3FE8-50B8-576D-7B64EB078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A06B440-96F7-374C-0EC9-EE2BCBDF6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909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9EB9735-67C7-C96A-FD4C-A54584D4E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5F42DDF-47FD-6332-D73E-C8C20B93D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246FABA-66D8-5E16-95A9-97CD36034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113881" y="6356349"/>
            <a:ext cx="1109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38BA62-00C2-FF6A-2195-05FA5F4BC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76132" y="6356349"/>
            <a:ext cx="1011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7B2539-7637-D4E6-BCA4-ACD853405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83956" y="6356350"/>
            <a:ext cx="569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5EE98-F69B-324A-9959-79D5EB3644DB}" type="slidenum">
              <a:rPr lang="de-CH" smtClean="0"/>
              <a:t>‹N›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9810770-B09F-40D3-707F-A03D9CA59B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8" b="-868"/>
          <a:stretch/>
        </p:blipFill>
        <p:spPr bwMode="auto">
          <a:xfrm>
            <a:off x="108000" y="6012000"/>
            <a:ext cx="712251" cy="6741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188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7C812-82ED-EB9A-88EE-9F6A616BBF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5377"/>
            <a:ext cx="9144000" cy="2387600"/>
          </a:xfrm>
        </p:spPr>
        <p:txBody>
          <a:bodyPr/>
          <a:lstStyle/>
          <a:p>
            <a:r>
              <a:rPr lang="de-CH" b="1" dirty="0"/>
              <a:t>LES AFFICHES DE PROPAGANDE</a:t>
            </a:r>
          </a:p>
        </p:txBody>
      </p:sp>
    </p:spTree>
    <p:extLst>
      <p:ext uri="{BB962C8B-B14F-4D97-AF65-F5344CB8AC3E}">
        <p14:creationId xmlns:p14="http://schemas.microsoft.com/office/powerpoint/2010/main" val="388358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C8A4BF1-06B2-8DCE-9539-DED7E0FC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0F7AC20-1D5E-3408-A9CA-44D61D67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10</a:t>
            </a:fld>
            <a:endParaRPr lang="de-CH"/>
          </a:p>
        </p:txBody>
      </p:sp>
      <p:pic>
        <p:nvPicPr>
          <p:cNvPr id="7170" name="Picture 2" descr="Mad Brute | Raising an Army | Over Here | Explore | Echoes of the Great  War: American Experiences of World War I | Exhibitions at the Library of  Congress | Library of Congress">
            <a:extLst>
              <a:ext uri="{FF2B5EF4-FFF2-40B4-BE49-F238E27FC236}">
                <a16:creationId xmlns:a16="http://schemas.microsoft.com/office/drawing/2014/main" id="{14FDCFD7-1D02-ED60-00D5-B4121F2EC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941" y="364361"/>
            <a:ext cx="4096117" cy="612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41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37FF1-9BCA-CBF4-62C4-A84192162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24E3045-DBEC-6D9E-1084-AC325EA45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3AC7CAD-9B22-BAF7-BCB1-AF2C0EDE3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11</a:t>
            </a:fld>
            <a:endParaRPr lang="de-CH"/>
          </a:p>
        </p:txBody>
      </p:sp>
      <p:pic>
        <p:nvPicPr>
          <p:cNvPr id="7170" name="Picture 2" descr="Mad Brute | Raising an Army | Over Here | Explore | Echoes of the Great  War: American Experiences of World War I | Exhibitions at the Library of  Congress | Library of Congress">
            <a:extLst>
              <a:ext uri="{FF2B5EF4-FFF2-40B4-BE49-F238E27FC236}">
                <a16:creationId xmlns:a16="http://schemas.microsoft.com/office/drawing/2014/main" id="{5E894253-D1D5-2EF6-B9CD-8BC437C5B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941" y="364361"/>
            <a:ext cx="4096117" cy="612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ttore diritto a freccia 2">
            <a:extLst>
              <a:ext uri="{FF2B5EF4-FFF2-40B4-BE49-F238E27FC236}">
                <a16:creationId xmlns:a16="http://schemas.microsoft.com/office/drawing/2014/main" id="{51A526BB-C6B3-EFA1-57DA-3C242E3C469F}"/>
              </a:ext>
            </a:extLst>
          </p:cNvPr>
          <p:cNvCxnSpPr>
            <a:cxnSpLocks/>
          </p:cNvCxnSpPr>
          <p:nvPr/>
        </p:nvCxnSpPr>
        <p:spPr>
          <a:xfrm flipH="1">
            <a:off x="2428852" y="1083212"/>
            <a:ext cx="2002471" cy="1971208"/>
          </a:xfrm>
          <a:prstGeom prst="straightConnector1">
            <a:avLst/>
          </a:prstGeom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0D9BF71-1838-80B9-AB26-4809C481646E}"/>
              </a:ext>
            </a:extLst>
          </p:cNvPr>
          <p:cNvSpPr txBox="1"/>
          <p:nvPr/>
        </p:nvSpPr>
        <p:spPr>
          <a:xfrm>
            <a:off x="702364" y="2803448"/>
            <a:ext cx="185493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Impératif: </a:t>
            </a:r>
          </a:p>
          <a:p>
            <a:pPr marL="285750" indent="-285750">
              <a:buFontTx/>
              <a:buChar char="-"/>
            </a:pPr>
            <a:r>
              <a:rPr lang="it-CH" sz="1400" i="1" dirty="0"/>
              <a:t>Destroy: </a:t>
            </a:r>
            <a:r>
              <a:rPr lang="it-CH" sz="1400" dirty="0"/>
              <a:t>appel à la violence </a:t>
            </a:r>
          </a:p>
          <a:p>
            <a:pPr marL="285750" indent="-285750">
              <a:buFontTx/>
              <a:buChar char="-"/>
            </a:pPr>
            <a:r>
              <a:rPr lang="it-CH" sz="1400" i="1" dirty="0"/>
              <a:t>Enlist</a:t>
            </a:r>
            <a:r>
              <a:rPr lang="it-CH" sz="1400" dirty="0"/>
              <a:t>: action immédiate</a:t>
            </a:r>
            <a:endParaRPr lang="it-CH" sz="1400" i="1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8F71A8-6D42-40A6-B7A2-D355E6B4FF8C}"/>
              </a:ext>
            </a:extLst>
          </p:cNvPr>
          <p:cNvSpPr/>
          <p:nvPr/>
        </p:nvSpPr>
        <p:spPr>
          <a:xfrm rot="20149042">
            <a:off x="4259880" y="1483200"/>
            <a:ext cx="1310926" cy="1006782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pt-PT">
              <a:solidFill>
                <a:srgbClr val="00A0D7"/>
              </a:solidFill>
            </a:endParaRPr>
          </a:p>
        </p:txBody>
      </p:sp>
      <p:cxnSp>
        <p:nvCxnSpPr>
          <p:cNvPr id="8" name="Connettore diritto a freccia 7">
            <a:extLst>
              <a:ext uri="{FF2B5EF4-FFF2-40B4-BE49-F238E27FC236}">
                <a16:creationId xmlns:a16="http://schemas.microsoft.com/office/drawing/2014/main" id="{983BB5FD-0E9F-7CBD-C187-80A47947B0E2}"/>
              </a:ext>
            </a:extLst>
          </p:cNvPr>
          <p:cNvCxnSpPr/>
          <p:nvPr/>
        </p:nvCxnSpPr>
        <p:spPr>
          <a:xfrm flipH="1" flipV="1">
            <a:off x="2572553" y="1620831"/>
            <a:ext cx="1730326" cy="393895"/>
          </a:xfrm>
          <a:prstGeom prst="straightConnector1">
            <a:avLst/>
          </a:prstGeom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4062121-1B42-3012-D1E3-5D3B8F905F62}"/>
              </a:ext>
            </a:extLst>
          </p:cNvPr>
          <p:cNvSpPr txBox="1"/>
          <p:nvPr/>
        </p:nvSpPr>
        <p:spPr>
          <a:xfrm>
            <a:off x="1291832" y="1282904"/>
            <a:ext cx="15896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Déictique</a:t>
            </a:r>
            <a:r>
              <a:rPr lang="it-CH" sz="1400" dirty="0"/>
              <a:t>: désignation de l’ennemi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7B547C8-5F20-3DFD-7331-480765D394DD}"/>
              </a:ext>
            </a:extLst>
          </p:cNvPr>
          <p:cNvSpPr txBox="1"/>
          <p:nvPr/>
        </p:nvSpPr>
        <p:spPr>
          <a:xfrm>
            <a:off x="8525023" y="576775"/>
            <a:ext cx="1918516" cy="95410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CH" sz="1400" b="1" dirty="0"/>
              <a:t>Champ lexical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Violence, menace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Patriotisme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CH" sz="1400" dirty="0"/>
          </a:p>
        </p:txBody>
      </p:sp>
      <p:cxnSp>
        <p:nvCxnSpPr>
          <p:cNvPr id="12" name="Connettore diritto a freccia 11">
            <a:extLst>
              <a:ext uri="{FF2B5EF4-FFF2-40B4-BE49-F238E27FC236}">
                <a16:creationId xmlns:a16="http://schemas.microsoft.com/office/drawing/2014/main" id="{F110CA84-4822-9089-047B-F9883F00CAE5}"/>
              </a:ext>
            </a:extLst>
          </p:cNvPr>
          <p:cNvCxnSpPr>
            <a:cxnSpLocks/>
          </p:cNvCxnSpPr>
          <p:nvPr/>
        </p:nvCxnSpPr>
        <p:spPr>
          <a:xfrm flipH="1" flipV="1">
            <a:off x="2086656" y="3836301"/>
            <a:ext cx="2238136" cy="2096939"/>
          </a:xfrm>
          <a:prstGeom prst="straightConnector1">
            <a:avLst/>
          </a:prstGeom>
          <a:ln w="25400" cap="flat" cmpd="sng" algn="ctr">
            <a:solidFill>
              <a:schemeClr val="accent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02CA2A0-ABEB-6D95-57FF-A3368C1D7536}"/>
              </a:ext>
            </a:extLst>
          </p:cNvPr>
          <p:cNvSpPr txBox="1"/>
          <p:nvPr/>
        </p:nvSpPr>
        <p:spPr>
          <a:xfrm>
            <a:off x="8504748" y="1827442"/>
            <a:ext cx="1918517" cy="52322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CH" sz="1400" dirty="0"/>
              <a:t>Texte court, facilement lisible</a:t>
            </a:r>
          </a:p>
        </p:txBody>
      </p:sp>
      <p:sp>
        <p:nvSpPr>
          <p:cNvPr id="18" name="Parentesi graffa chiusa 17">
            <a:extLst>
              <a:ext uri="{FF2B5EF4-FFF2-40B4-BE49-F238E27FC236}">
                <a16:creationId xmlns:a16="http://schemas.microsoft.com/office/drawing/2014/main" id="{88179EE5-2F96-059D-C6C1-F657BCCBDDE0}"/>
              </a:ext>
            </a:extLst>
          </p:cNvPr>
          <p:cNvSpPr/>
          <p:nvPr/>
        </p:nvSpPr>
        <p:spPr>
          <a:xfrm>
            <a:off x="8144058" y="2714315"/>
            <a:ext cx="577911" cy="2575137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F1480CCD-5306-6E6B-0068-101169A50B25}"/>
              </a:ext>
            </a:extLst>
          </p:cNvPr>
          <p:cNvSpPr txBox="1"/>
          <p:nvPr/>
        </p:nvSpPr>
        <p:spPr>
          <a:xfrm>
            <a:off x="8862646" y="3298682"/>
            <a:ext cx="299414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Déshumanisation de l’ennemi</a:t>
            </a:r>
            <a:r>
              <a:rPr lang="it-CH" sz="1400" dirty="0"/>
              <a:t>: gorille massif avec un casque allemand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Personnification</a:t>
            </a:r>
            <a:r>
              <a:rPr lang="it-CH" sz="1400" dirty="0"/>
              <a:t>: femme qui pourrait representer la liberté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Symbolisation de la menace</a:t>
            </a:r>
            <a:r>
              <a:rPr lang="it-CH" sz="1400" dirty="0"/>
              <a:t>: le gorille piétine le mot «America», il a un bâton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CH" sz="1400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67EEBD5-C040-6367-50C4-D7ACCC830CE0}"/>
              </a:ext>
            </a:extLst>
          </p:cNvPr>
          <p:cNvSpPr txBox="1"/>
          <p:nvPr/>
        </p:nvSpPr>
        <p:spPr>
          <a:xfrm>
            <a:off x="872197" y="4754880"/>
            <a:ext cx="2335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Effet émotionnel</a:t>
            </a:r>
            <a:r>
              <a:rPr lang="it-CH" sz="1400" dirty="0"/>
              <a:t>: peur, haine, motivation</a:t>
            </a:r>
          </a:p>
        </p:txBody>
      </p:sp>
    </p:spTree>
    <p:extLst>
      <p:ext uri="{BB962C8B-B14F-4D97-AF65-F5344CB8AC3E}">
        <p14:creationId xmlns:p14="http://schemas.microsoft.com/office/powerpoint/2010/main" val="3487206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57568CC-253F-553E-324D-618F0FBFA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1171276-D325-3EF9-39CC-96E48718D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12</a:t>
            </a:fld>
            <a:endParaRPr lang="de-CH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B2A61A0-B10E-C81D-BEDD-2CF99FCA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0"/>
            <a:ext cx="4310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85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FB264-BF00-5C5D-EBE8-C43FFC225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94586B8-A260-ED32-9B33-76B3E62B9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48C0DC-CCA4-9A15-6DEA-82852B1F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13</a:t>
            </a:fld>
            <a:endParaRPr lang="de-CH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3AB89F77-DC6F-1DC1-6C7E-F88E43834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0"/>
            <a:ext cx="43100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368DE8A2-61CA-4935-A351-8DCAA3B9B3FC}"/>
              </a:ext>
            </a:extLst>
          </p:cNvPr>
          <p:cNvSpPr/>
          <p:nvPr/>
        </p:nvSpPr>
        <p:spPr>
          <a:xfrm>
            <a:off x="7443000" y="42480"/>
            <a:ext cx="807238" cy="801582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fr-FR">
              <a:solidFill>
                <a:srgbClr val="00A0D7"/>
              </a:solidFill>
            </a:endParaRPr>
          </a:p>
        </p:txBody>
      </p:sp>
      <p:cxnSp>
        <p:nvCxnSpPr>
          <p:cNvPr id="6" name="Connettore diritto a freccia 5">
            <a:extLst>
              <a:ext uri="{FF2B5EF4-FFF2-40B4-BE49-F238E27FC236}">
                <a16:creationId xmlns:a16="http://schemas.microsoft.com/office/drawing/2014/main" id="{BEEA804F-FDB4-CE27-0128-3CB743AF1297}"/>
              </a:ext>
            </a:extLst>
          </p:cNvPr>
          <p:cNvCxnSpPr>
            <a:stCxn id="13" idx="6"/>
          </p:cNvCxnSpPr>
          <p:nvPr/>
        </p:nvCxnSpPr>
        <p:spPr>
          <a:xfrm>
            <a:off x="8250238" y="443271"/>
            <a:ext cx="978168" cy="231978"/>
          </a:xfrm>
          <a:prstGeom prst="straightConnector1">
            <a:avLst/>
          </a:prstGeom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EA9D050-3D62-5363-DCB9-7D47983EAC58}"/>
              </a:ext>
            </a:extLst>
          </p:cNvPr>
          <p:cNvSpPr txBox="1"/>
          <p:nvPr/>
        </p:nvSpPr>
        <p:spPr>
          <a:xfrm>
            <a:off x="9175410" y="592556"/>
            <a:ext cx="18934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CH" sz="1400" b="1" dirty="0"/>
              <a:t>Question rhétorique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0ABA167-67E1-6CFC-BC2F-8EACE67A5DE5}"/>
              </a:ext>
            </a:extLst>
          </p:cNvPr>
          <p:cNvSpPr txBox="1"/>
          <p:nvPr/>
        </p:nvSpPr>
        <p:spPr>
          <a:xfrm>
            <a:off x="872197" y="1125415"/>
            <a:ext cx="1388522" cy="52322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CH" sz="1400" b="1" dirty="0"/>
              <a:t>Champ lexical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Crime </a:t>
            </a:r>
          </a:p>
        </p:txBody>
      </p:sp>
      <p:sp>
        <p:nvSpPr>
          <p:cNvPr id="9" name="Parentesi graffa chiusa 8">
            <a:extLst>
              <a:ext uri="{FF2B5EF4-FFF2-40B4-BE49-F238E27FC236}">
                <a16:creationId xmlns:a16="http://schemas.microsoft.com/office/drawing/2014/main" id="{BA615F87-075C-6C2A-431E-3DC6EF0CE13A}"/>
              </a:ext>
            </a:extLst>
          </p:cNvPr>
          <p:cNvSpPr/>
          <p:nvPr/>
        </p:nvSpPr>
        <p:spPr>
          <a:xfrm>
            <a:off x="8454683" y="1125415"/>
            <a:ext cx="284639" cy="2588456"/>
          </a:xfrm>
          <a:prstGeom prst="rightBrace">
            <a:avLst/>
          </a:prstGeom>
          <a:ln w="254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966FBE7-1CFA-EDC7-B09D-61C21659FA8F}"/>
              </a:ext>
            </a:extLst>
          </p:cNvPr>
          <p:cNvSpPr txBox="1"/>
          <p:nvPr/>
        </p:nvSpPr>
        <p:spPr>
          <a:xfrm>
            <a:off x="8841034" y="2012298"/>
            <a:ext cx="28738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Stigmatisation</a:t>
            </a:r>
            <a:r>
              <a:rPr lang="it-CH" sz="1400" dirty="0"/>
              <a:t>: les résistants et leurs nationalités sont nommés, ainsi que des photos type identité judiciaire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Liste des possible crimes → </a:t>
            </a:r>
            <a:r>
              <a:rPr lang="it-CH" sz="1400" b="1" dirty="0"/>
              <a:t>diabolisation</a:t>
            </a:r>
          </a:p>
        </p:txBody>
      </p:sp>
      <p:cxnSp>
        <p:nvCxnSpPr>
          <p:cNvPr id="12" name="Connettore diritto a freccia 11">
            <a:extLst>
              <a:ext uri="{FF2B5EF4-FFF2-40B4-BE49-F238E27FC236}">
                <a16:creationId xmlns:a16="http://schemas.microsoft.com/office/drawing/2014/main" id="{7E41EE37-823A-EF24-9A92-2076BFB6E928}"/>
              </a:ext>
            </a:extLst>
          </p:cNvPr>
          <p:cNvCxnSpPr/>
          <p:nvPr/>
        </p:nvCxnSpPr>
        <p:spPr>
          <a:xfrm flipH="1">
            <a:off x="2994991" y="3181849"/>
            <a:ext cx="945184" cy="247151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0181073-9A99-915C-1064-E44BFD5CD94B}"/>
              </a:ext>
            </a:extLst>
          </p:cNvPr>
          <p:cNvSpPr txBox="1"/>
          <p:nvPr/>
        </p:nvSpPr>
        <p:spPr>
          <a:xfrm>
            <a:off x="1026942" y="3460651"/>
            <a:ext cx="2708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Couleur rouge</a:t>
            </a:r>
            <a:r>
              <a:rPr lang="it-CH" sz="1400" dirty="0"/>
              <a:t>: sang, violence, memorable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Utilisation des photos</a:t>
            </a:r>
            <a:r>
              <a:rPr lang="it-CH" sz="1400" dirty="0"/>
              <a:t>: appel à la peur, diabolisation des résistants</a:t>
            </a:r>
          </a:p>
        </p:txBody>
      </p:sp>
      <p:cxnSp>
        <p:nvCxnSpPr>
          <p:cNvPr id="2" name="Connettore diritto a freccia 1">
            <a:extLst>
              <a:ext uri="{FF2B5EF4-FFF2-40B4-BE49-F238E27FC236}">
                <a16:creationId xmlns:a16="http://schemas.microsoft.com/office/drawing/2014/main" id="{C5DAD1F7-259D-CE07-F39B-0DBFB67A74DA}"/>
              </a:ext>
            </a:extLst>
          </p:cNvPr>
          <p:cNvCxnSpPr>
            <a:cxnSpLocks/>
          </p:cNvCxnSpPr>
          <p:nvPr/>
        </p:nvCxnSpPr>
        <p:spPr>
          <a:xfrm flipV="1">
            <a:off x="8223740" y="5963478"/>
            <a:ext cx="971682" cy="451251"/>
          </a:xfrm>
          <a:prstGeom prst="straightConnector1">
            <a:avLst/>
          </a:prstGeom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C9BCD45-5913-AF66-F4D5-E52AAD4CADE2}"/>
              </a:ext>
            </a:extLst>
          </p:cNvPr>
          <p:cNvSpPr txBox="1"/>
          <p:nvPr/>
        </p:nvSpPr>
        <p:spPr>
          <a:xfrm>
            <a:off x="9208022" y="5655701"/>
            <a:ext cx="721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CH" sz="1400" b="1" dirty="0"/>
              <a:t>Ironie </a:t>
            </a:r>
          </a:p>
        </p:txBody>
      </p:sp>
    </p:spTree>
    <p:extLst>
      <p:ext uri="{BB962C8B-B14F-4D97-AF65-F5344CB8AC3E}">
        <p14:creationId xmlns:p14="http://schemas.microsoft.com/office/powerpoint/2010/main" val="1002533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F236FB2-1BA9-7617-A60C-ADA46D144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0918450-74D0-0C0E-774E-9843D6BF5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14</a:t>
            </a:fld>
            <a:endParaRPr lang="de-CH"/>
          </a:p>
        </p:txBody>
      </p:sp>
      <p:pic>
        <p:nvPicPr>
          <p:cNvPr id="11266" name="Picture 2" descr="Vintage British WW1 Propaganda 'Who's Absent? is it You?', England,  1914-18, Reproduction 200gsm A3 Vintage British Propaganda Poster :  Amazon.co.uk: Home &amp; Kitchen">
            <a:extLst>
              <a:ext uri="{FF2B5EF4-FFF2-40B4-BE49-F238E27FC236}">
                <a16:creationId xmlns:a16="http://schemas.microsoft.com/office/drawing/2014/main" id="{FCF43EB0-808B-C12D-3E99-288DF689F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38" y="0"/>
            <a:ext cx="49101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7242773F-1F4D-47CF-BB29-2FEB0CDDC402}"/>
              </a:ext>
            </a:extLst>
          </p:cNvPr>
          <p:cNvSpPr/>
          <p:nvPr/>
        </p:nvSpPr>
        <p:spPr>
          <a:xfrm>
            <a:off x="5213880" y="1779120"/>
            <a:ext cx="640080" cy="640080"/>
          </a:xfrm>
          <a:prstGeom prst="ellipse">
            <a:avLst/>
          </a:prstGeom>
          <a:solidFill>
            <a:srgbClr val="E71224">
              <a:alpha val="5000"/>
            </a:srgbClr>
          </a:solidFill>
          <a:ln w="36000">
            <a:solidFill>
              <a:srgbClr val="E712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pt-PT">
              <a:solidFill>
                <a:srgbClr val="E71224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4084CCC-A429-4F21-9628-6945030A4705}"/>
              </a:ext>
            </a:extLst>
          </p:cNvPr>
          <p:cNvSpPr/>
          <p:nvPr/>
        </p:nvSpPr>
        <p:spPr>
          <a:xfrm>
            <a:off x="7799980" y="164808"/>
            <a:ext cx="640080" cy="914400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pt-PT">
              <a:solidFill>
                <a:srgbClr val="00A0D7"/>
              </a:solidFill>
            </a:endParaRPr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598B56CF-5D5B-4D5D-B4F0-3A5616C18931}"/>
              </a:ext>
            </a:extLst>
          </p:cNvPr>
          <p:cNvSpPr/>
          <p:nvPr/>
        </p:nvSpPr>
        <p:spPr>
          <a:xfrm>
            <a:off x="5799600" y="6382260"/>
            <a:ext cx="1280160" cy="0"/>
          </a:xfrm>
          <a:prstGeom prst="lin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fr-FR">
              <a:solidFill>
                <a:srgbClr val="00A0D7"/>
              </a:solidFill>
            </a:endParaRPr>
          </a:p>
        </p:txBody>
      </p:sp>
      <p:cxnSp>
        <p:nvCxnSpPr>
          <p:cNvPr id="11" name="Connettore diritto a freccia 10">
            <a:extLst>
              <a:ext uri="{FF2B5EF4-FFF2-40B4-BE49-F238E27FC236}">
                <a16:creationId xmlns:a16="http://schemas.microsoft.com/office/drawing/2014/main" id="{564183D9-9677-3827-BC4D-83CAF7007098}"/>
              </a:ext>
            </a:extLst>
          </p:cNvPr>
          <p:cNvCxnSpPr/>
          <p:nvPr/>
        </p:nvCxnSpPr>
        <p:spPr>
          <a:xfrm>
            <a:off x="8440060" y="731520"/>
            <a:ext cx="1365122" cy="211015"/>
          </a:xfrm>
          <a:prstGeom prst="straightConnector1">
            <a:avLst/>
          </a:prstGeom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1B96FC9-E3E9-30E4-57B8-EBF5BB3FE2E8}"/>
              </a:ext>
            </a:extLst>
          </p:cNvPr>
          <p:cNvSpPr txBox="1"/>
          <p:nvPr/>
        </p:nvSpPr>
        <p:spPr>
          <a:xfrm>
            <a:off x="9805182" y="801858"/>
            <a:ext cx="20922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CH" sz="1400" b="1" dirty="0"/>
              <a:t>Questions rhétoriques</a:t>
            </a:r>
          </a:p>
        </p:txBody>
      </p:sp>
      <p:cxnSp>
        <p:nvCxnSpPr>
          <p:cNvPr id="15" name="Connettore diritto a freccia 14">
            <a:extLst>
              <a:ext uri="{FF2B5EF4-FFF2-40B4-BE49-F238E27FC236}">
                <a16:creationId xmlns:a16="http://schemas.microsoft.com/office/drawing/2014/main" id="{CED77853-7940-30C5-67BE-9FE7D8EB7B9E}"/>
              </a:ext>
            </a:extLst>
          </p:cNvPr>
          <p:cNvCxnSpPr/>
          <p:nvPr/>
        </p:nvCxnSpPr>
        <p:spPr>
          <a:xfrm flipH="1">
            <a:off x="3010486" y="2099160"/>
            <a:ext cx="2203394" cy="165738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3DE0C51-8A1E-7707-A505-3087F38B218D}"/>
              </a:ext>
            </a:extLst>
          </p:cNvPr>
          <p:cNvSpPr txBox="1"/>
          <p:nvPr/>
        </p:nvSpPr>
        <p:spPr>
          <a:xfrm>
            <a:off x="838200" y="2111423"/>
            <a:ext cx="2099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CH" sz="1400" dirty="0"/>
              <a:t>Doigt pointé vers le lecteur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007B583-B3CA-4A99-E91E-DF913D1A260D}"/>
              </a:ext>
            </a:extLst>
          </p:cNvPr>
          <p:cNvSpPr txBox="1"/>
          <p:nvPr/>
        </p:nvSpPr>
        <p:spPr>
          <a:xfrm>
            <a:off x="8916571" y="5161057"/>
            <a:ext cx="24372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CH" sz="1400" b="1" dirty="0"/>
              <a:t>Pronom (déictique): </a:t>
            </a:r>
            <a:r>
              <a:rPr lang="it-CH" sz="1400" dirty="0"/>
              <a:t>adressé au lecteur, implication directe</a:t>
            </a:r>
          </a:p>
        </p:txBody>
      </p:sp>
      <p:cxnSp>
        <p:nvCxnSpPr>
          <p:cNvPr id="20" name="Connettore diritto a freccia 19">
            <a:extLst>
              <a:ext uri="{FF2B5EF4-FFF2-40B4-BE49-F238E27FC236}">
                <a16:creationId xmlns:a16="http://schemas.microsoft.com/office/drawing/2014/main" id="{38DB7C12-1BCE-E5AA-EC23-004FFA517074}"/>
              </a:ext>
            </a:extLst>
          </p:cNvPr>
          <p:cNvCxnSpPr>
            <a:cxnSpLocks/>
            <a:endCxn id="19" idx="1"/>
          </p:cNvCxnSpPr>
          <p:nvPr/>
        </p:nvCxnSpPr>
        <p:spPr>
          <a:xfrm flipV="1">
            <a:off x="7237849" y="5530389"/>
            <a:ext cx="1678722" cy="720452"/>
          </a:xfrm>
          <a:prstGeom prst="straightConnector1">
            <a:avLst/>
          </a:prstGeom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00CF236F-4BFE-6726-8406-DF2FD4887510}"/>
              </a:ext>
            </a:extLst>
          </p:cNvPr>
          <p:cNvSpPr txBox="1"/>
          <p:nvPr/>
        </p:nvSpPr>
        <p:spPr>
          <a:xfrm>
            <a:off x="9460332" y="2500204"/>
            <a:ext cx="1893467" cy="73866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CH" sz="1400" b="1" dirty="0"/>
              <a:t>Champ lexical</a:t>
            </a:r>
            <a:r>
              <a:rPr lang="it-CH" sz="1400" dirty="0"/>
              <a:t>: absence, responsabilité</a:t>
            </a:r>
          </a:p>
        </p:txBody>
      </p:sp>
      <p:cxnSp>
        <p:nvCxnSpPr>
          <p:cNvPr id="25" name="Connettore diritto a freccia 24">
            <a:extLst>
              <a:ext uri="{FF2B5EF4-FFF2-40B4-BE49-F238E27FC236}">
                <a16:creationId xmlns:a16="http://schemas.microsoft.com/office/drawing/2014/main" id="{89DA1E68-AB73-DDDF-389B-8C9CD4F7F502}"/>
              </a:ext>
            </a:extLst>
          </p:cNvPr>
          <p:cNvCxnSpPr/>
          <p:nvPr/>
        </p:nvCxnSpPr>
        <p:spPr>
          <a:xfrm flipH="1">
            <a:off x="3010486" y="3263262"/>
            <a:ext cx="2203394" cy="165738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2FFB71B-4FFB-73F6-435A-E426DA38AF18}"/>
              </a:ext>
            </a:extLst>
          </p:cNvPr>
          <p:cNvSpPr txBox="1"/>
          <p:nvPr/>
        </p:nvSpPr>
        <p:spPr>
          <a:xfrm>
            <a:off x="1659988" y="3279778"/>
            <a:ext cx="17662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Appel à la nationalité, au patriotisme</a:t>
            </a:r>
          </a:p>
        </p:txBody>
      </p:sp>
      <p:cxnSp>
        <p:nvCxnSpPr>
          <p:cNvPr id="29" name="Connettore diritto a freccia 28">
            <a:extLst>
              <a:ext uri="{FF2B5EF4-FFF2-40B4-BE49-F238E27FC236}">
                <a16:creationId xmlns:a16="http://schemas.microsoft.com/office/drawing/2014/main" id="{EAAD47BE-E42C-4F43-A50E-231D0A0E3648}"/>
              </a:ext>
            </a:extLst>
          </p:cNvPr>
          <p:cNvCxnSpPr>
            <a:cxnSpLocks/>
          </p:cNvCxnSpPr>
          <p:nvPr/>
        </p:nvCxnSpPr>
        <p:spPr>
          <a:xfrm>
            <a:off x="8309113" y="3973786"/>
            <a:ext cx="1589047" cy="254544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5C780DF-131D-2082-3215-DEE9EE322CA2}"/>
              </a:ext>
            </a:extLst>
          </p:cNvPr>
          <p:cNvSpPr txBox="1"/>
          <p:nvPr/>
        </p:nvSpPr>
        <p:spPr>
          <a:xfrm>
            <a:off x="9932962" y="3973786"/>
            <a:ext cx="14208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Absence symbolisée dans le groupe</a:t>
            </a:r>
          </a:p>
        </p:txBody>
      </p:sp>
      <p:cxnSp>
        <p:nvCxnSpPr>
          <p:cNvPr id="2" name="Connettore diritto a freccia 1">
            <a:extLst>
              <a:ext uri="{FF2B5EF4-FFF2-40B4-BE49-F238E27FC236}">
                <a16:creationId xmlns:a16="http://schemas.microsoft.com/office/drawing/2014/main" id="{45FD7A58-3F20-2DA7-C061-F030FC6973B9}"/>
              </a:ext>
            </a:extLst>
          </p:cNvPr>
          <p:cNvCxnSpPr>
            <a:cxnSpLocks/>
          </p:cNvCxnSpPr>
          <p:nvPr/>
        </p:nvCxnSpPr>
        <p:spPr>
          <a:xfrm flipV="1">
            <a:off x="7237849" y="1079208"/>
            <a:ext cx="2567333" cy="5171633"/>
          </a:xfrm>
          <a:prstGeom prst="straightConnector1">
            <a:avLst/>
          </a:prstGeom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691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8BFD355-C143-2EA4-7CDF-7A5CF49CF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EC1EF17-5E16-CEE8-6072-66FB3AAA7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15</a:t>
            </a:fld>
            <a:endParaRPr lang="de-CH"/>
          </a:p>
        </p:txBody>
      </p:sp>
      <p:pic>
        <p:nvPicPr>
          <p:cNvPr id="3" name="Immagine 2" descr="Immagine che contiene aria aperta, schermata, persona, neve&#10;&#10;Il contenuto generato dall'IA potrebbe non essere corretto.">
            <a:extLst>
              <a:ext uri="{FF2B5EF4-FFF2-40B4-BE49-F238E27FC236}">
                <a16:creationId xmlns:a16="http://schemas.microsoft.com/office/drawing/2014/main" id="{A38F1D4F-57D9-88F2-9A3A-57AC681CB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147" y="0"/>
            <a:ext cx="49097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406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11EB6-4631-CBFA-3DEB-67D7E5202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 err="1"/>
              <a:t>Qu’est-ce</a:t>
            </a:r>
            <a:r>
              <a:rPr lang="de-CH" b="1" dirty="0"/>
              <a:t> </a:t>
            </a:r>
            <a:r>
              <a:rPr lang="de-CH" b="1" dirty="0" err="1"/>
              <a:t>que</a:t>
            </a:r>
            <a:r>
              <a:rPr lang="de-CH" b="1" dirty="0"/>
              <a:t> la </a:t>
            </a:r>
            <a:r>
              <a:rPr lang="de-CH" b="1" dirty="0" err="1"/>
              <a:t>propagande</a:t>
            </a:r>
            <a:r>
              <a:rPr lang="de-CH" b="1" dirty="0"/>
              <a:t>?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20E8C6-1F95-B85B-76EC-E373E01E5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/>
              <a:t>lingedu.ch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EA79F47-F3F2-A3AC-F017-65D7DF56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2</a:t>
            </a:fld>
            <a:endParaRPr lang="de-CH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4C77974A-2777-3AEF-CD90-A635766165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871624"/>
            <a:ext cx="99457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La propagande designe une action délibérée qui cherche à influencer la façon dont les gens pensent, ressentent et agissent, pour servir les objectifs de ceux qui la diffusent.</a:t>
            </a:r>
            <a:endParaRPr kumimoji="0" lang="it-CH" altLang="it-CH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031" name="Picture 7" descr="Illustration vector graphic cartoon of a megaphone symbolizing  communication and public address | Premium Vector">
            <a:extLst>
              <a:ext uri="{FF2B5EF4-FFF2-40B4-BE49-F238E27FC236}">
                <a16:creationId xmlns:a16="http://schemas.microsoft.com/office/drawing/2014/main" id="{B0EA22D6-4D0A-8EE8-7FBE-12476F3C6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146" y="136525"/>
            <a:ext cx="1814732" cy="181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81CC623-CC1A-AA83-426E-B56FC5099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0404" y="3327909"/>
            <a:ext cx="6071191" cy="3127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Médias écrits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(journaux contrôlés...)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it-CH" altLang="it-CH" sz="1400" dirty="0">
              <a:solidFill>
                <a:srgbClr val="000000"/>
              </a:solidFill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Affiches et visuels publics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(posters de guerre, slogans urbains...)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Radio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(discours réguliers, émissions officielles...)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Cinéma et actualités filmées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(documentaires d’État, films patriotiques...)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Télévision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(reportages orientés, messages officiels...)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Éducation et école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(manuels modifiés, enseignement idéologique...)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Culture et loisirs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(chansons, BD, humour politique...)</a:t>
            </a:r>
          </a:p>
          <a:p>
            <a:pPr marR="0" lvl="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</a:endParaRPr>
          </a:p>
          <a:p>
            <a:pPr marL="228600" marR="0" lvl="0" indent="-2286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Propagande numérique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 </a:t>
            </a:r>
            <a:r>
              <a:rPr kumimoji="0" lang="it-CH" altLang="it-CH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</a:rPr>
              <a:t>(réseaux sociaux, campagnes en ligne...)</a:t>
            </a: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7219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2F39A9-2DD4-6511-D188-D1764AEAF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5DB0D-37A0-C7A5-402C-123638D442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5377"/>
            <a:ext cx="9144000" cy="2387600"/>
          </a:xfrm>
        </p:spPr>
        <p:txBody>
          <a:bodyPr>
            <a:normAutofit/>
          </a:bodyPr>
          <a:lstStyle/>
          <a:p>
            <a:r>
              <a:rPr lang="de-CH" sz="4800" b="1" i="1" dirty="0"/>
              <a:t>La </a:t>
            </a:r>
            <a:r>
              <a:rPr lang="de-CH" sz="4800" b="1" i="1" dirty="0" err="1"/>
              <a:t>propagande</a:t>
            </a:r>
            <a:r>
              <a:rPr lang="de-CH" sz="4800" b="1" i="1" dirty="0"/>
              <a:t> de </a:t>
            </a:r>
            <a:r>
              <a:rPr lang="de-CH" sz="4800" b="1" i="1" dirty="0" err="1"/>
              <a:t>mobilisation</a:t>
            </a:r>
            <a:endParaRPr lang="de-CH" sz="4800" b="1" i="1" dirty="0"/>
          </a:p>
        </p:txBody>
      </p:sp>
    </p:spTree>
    <p:extLst>
      <p:ext uri="{BB962C8B-B14F-4D97-AF65-F5344CB8AC3E}">
        <p14:creationId xmlns:p14="http://schemas.microsoft.com/office/powerpoint/2010/main" val="1024092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318DB72B-C6ED-2269-51B8-8F982CAAE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EAF299D-EA2D-35E8-1E23-6EA1E79C3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4</a:t>
            </a:fld>
            <a:endParaRPr lang="de-CH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32C341A-F131-C8A1-F95A-CFAB8606C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338" y="473782"/>
            <a:ext cx="4431323" cy="588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278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61049EC-8799-B3AB-7315-2813ECE2B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88F5A2B-A493-BF1B-0DA2-0F75BEED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5</a:t>
            </a:fld>
            <a:endParaRPr lang="de-CH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08C0F6E-F978-F89B-899C-F399531B75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338" y="473782"/>
            <a:ext cx="4431323" cy="588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e 13">
            <a:extLst>
              <a:ext uri="{FF2B5EF4-FFF2-40B4-BE49-F238E27FC236}">
                <a16:creationId xmlns:a16="http://schemas.microsoft.com/office/drawing/2014/main" id="{906111C3-1327-4675-9F16-AFB0C05F39DD}"/>
              </a:ext>
            </a:extLst>
          </p:cNvPr>
          <p:cNvSpPr/>
          <p:nvPr/>
        </p:nvSpPr>
        <p:spPr>
          <a:xfrm>
            <a:off x="6507000" y="3983040"/>
            <a:ext cx="1506032" cy="1280160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de-DE">
              <a:solidFill>
                <a:srgbClr val="00A0D7"/>
              </a:solidFill>
            </a:endParaRPr>
          </a:p>
        </p:txBody>
      </p:sp>
      <p:cxnSp>
        <p:nvCxnSpPr>
          <p:cNvPr id="10" name="Connettore diritto a freccia 9">
            <a:extLst>
              <a:ext uri="{FF2B5EF4-FFF2-40B4-BE49-F238E27FC236}">
                <a16:creationId xmlns:a16="http://schemas.microsoft.com/office/drawing/2014/main" id="{8CD015A3-C545-1BFC-A620-E348DBC2DD51}"/>
              </a:ext>
            </a:extLst>
          </p:cNvPr>
          <p:cNvCxnSpPr>
            <a:cxnSpLocks/>
          </p:cNvCxnSpPr>
          <p:nvPr/>
        </p:nvCxnSpPr>
        <p:spPr>
          <a:xfrm flipV="1">
            <a:off x="7916779" y="3585411"/>
            <a:ext cx="986589" cy="745957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F427E74-31ED-93C8-EB10-97F6F4FCCC98}"/>
              </a:ext>
            </a:extLst>
          </p:cNvPr>
          <p:cNvSpPr txBox="1"/>
          <p:nvPr/>
        </p:nvSpPr>
        <p:spPr>
          <a:xfrm>
            <a:off x="9007641" y="3323801"/>
            <a:ext cx="2346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Pronom (déictique): adressé au lecteur, citoyen americain</a:t>
            </a: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9911E14A-0232-4A31-AABE-5634EC0C0D41}"/>
              </a:ext>
            </a:extLst>
          </p:cNvPr>
          <p:cNvSpPr/>
          <p:nvPr/>
        </p:nvSpPr>
        <p:spPr>
          <a:xfrm>
            <a:off x="4034705" y="4157204"/>
            <a:ext cx="715725" cy="931832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de-DE">
              <a:solidFill>
                <a:srgbClr val="00A0D7"/>
              </a:solidFill>
            </a:endParaRPr>
          </a:p>
        </p:txBody>
      </p:sp>
      <p:cxnSp>
        <p:nvCxnSpPr>
          <p:cNvPr id="16" name="Connettore diritto a freccia 15">
            <a:extLst>
              <a:ext uri="{FF2B5EF4-FFF2-40B4-BE49-F238E27FC236}">
                <a16:creationId xmlns:a16="http://schemas.microsoft.com/office/drawing/2014/main" id="{D1896D91-0BE1-54A8-DEF6-57ECFB9F9E66}"/>
              </a:ext>
            </a:extLst>
          </p:cNvPr>
          <p:cNvCxnSpPr>
            <a:cxnSpLocks/>
          </p:cNvCxnSpPr>
          <p:nvPr/>
        </p:nvCxnSpPr>
        <p:spPr>
          <a:xfrm flipH="1" flipV="1">
            <a:off x="3288631" y="3056021"/>
            <a:ext cx="746074" cy="1474161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90F3009-15C3-61CD-E67E-EF7073A1AECF}"/>
              </a:ext>
            </a:extLst>
          </p:cNvPr>
          <p:cNvSpPr txBox="1"/>
          <p:nvPr/>
        </p:nvSpPr>
        <p:spPr>
          <a:xfrm>
            <a:off x="1534180" y="2532801"/>
            <a:ext cx="2346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Pronom (déictique): figure d’autorité, Uncle Sam qui représente l’État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815FD41-AF6D-51B5-AA90-F653B0397931}"/>
              </a:ext>
            </a:extLst>
          </p:cNvPr>
          <p:cNvSpPr txBox="1"/>
          <p:nvPr/>
        </p:nvSpPr>
        <p:spPr>
          <a:xfrm>
            <a:off x="453566" y="4827426"/>
            <a:ext cx="2964119" cy="523220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CH" sz="1400" dirty="0"/>
              <a:t>«</a:t>
            </a:r>
            <a:r>
              <a:rPr lang="it-CH" sz="1400" b="1" dirty="0"/>
              <a:t>I want YOU</a:t>
            </a:r>
            <a:r>
              <a:rPr lang="it-CH" sz="1400" dirty="0"/>
              <a:t>» → impératif indirect, obligation implicite par l’autorité  </a:t>
            </a:r>
          </a:p>
        </p:txBody>
      </p:sp>
      <p:cxnSp>
        <p:nvCxnSpPr>
          <p:cNvPr id="21" name="Connettore diritto a freccia 20">
            <a:extLst>
              <a:ext uri="{FF2B5EF4-FFF2-40B4-BE49-F238E27FC236}">
                <a16:creationId xmlns:a16="http://schemas.microsoft.com/office/drawing/2014/main" id="{A08E6F85-ABAD-2706-8884-0363166B6DC5}"/>
              </a:ext>
            </a:extLst>
          </p:cNvPr>
          <p:cNvCxnSpPr/>
          <p:nvPr/>
        </p:nvCxnSpPr>
        <p:spPr>
          <a:xfrm flipV="1">
            <a:off x="6388768" y="661737"/>
            <a:ext cx="2249906" cy="697831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46D22A4-82F2-21FA-B4D6-497C0FCF2014}"/>
              </a:ext>
            </a:extLst>
          </p:cNvPr>
          <p:cNvSpPr txBox="1"/>
          <p:nvPr/>
        </p:nvSpPr>
        <p:spPr>
          <a:xfrm>
            <a:off x="8726907" y="473782"/>
            <a:ext cx="2486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Uncle Sam </a:t>
            </a:r>
            <a:r>
              <a:rPr lang="it-CH" sz="1400" dirty="0"/>
              <a:t>→ sujet parlant, personnalisation de l’État, qui parle directement au citoyen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25A6BB4-EC0A-5C0D-399F-C043AE848FDD}"/>
              </a:ext>
            </a:extLst>
          </p:cNvPr>
          <p:cNvSpPr txBox="1"/>
          <p:nvPr/>
        </p:nvSpPr>
        <p:spPr>
          <a:xfrm>
            <a:off x="577516" y="830179"/>
            <a:ext cx="1667444" cy="95410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CH" sz="1400" b="1" dirty="0"/>
              <a:t>Champ lexical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Patriotisme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Devoir national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Familiarité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736193BB-90D6-4753-8589-D784CF098B55}"/>
              </a:ext>
            </a:extLst>
          </p:cNvPr>
          <p:cNvSpPr/>
          <p:nvPr/>
        </p:nvSpPr>
        <p:spPr>
          <a:xfrm>
            <a:off x="5586416" y="2519350"/>
            <a:ext cx="640080" cy="640080"/>
          </a:xfrm>
          <a:prstGeom prst="ellipse">
            <a:avLst/>
          </a:prstGeom>
          <a:solidFill>
            <a:srgbClr val="E71224">
              <a:alpha val="5000"/>
            </a:srgbClr>
          </a:solidFill>
          <a:ln w="22225">
            <a:solidFill>
              <a:srgbClr val="E712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it-IT">
              <a:solidFill>
                <a:srgbClr val="E71224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E9AC629-5D7C-4E7D-8CFB-FB1503A4B4DD}"/>
              </a:ext>
            </a:extLst>
          </p:cNvPr>
          <p:cNvSpPr/>
          <p:nvPr/>
        </p:nvSpPr>
        <p:spPr>
          <a:xfrm>
            <a:off x="5492707" y="1757197"/>
            <a:ext cx="1118866" cy="640080"/>
          </a:xfrm>
          <a:prstGeom prst="ellipse">
            <a:avLst/>
          </a:prstGeom>
          <a:solidFill>
            <a:srgbClr val="E71224">
              <a:alpha val="5000"/>
            </a:srgbClr>
          </a:solidFill>
          <a:ln w="28575">
            <a:solidFill>
              <a:srgbClr val="E712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it-IT">
              <a:solidFill>
                <a:srgbClr val="E71224"/>
              </a:solidFill>
            </a:endParaRPr>
          </a:p>
        </p:txBody>
      </p:sp>
      <p:cxnSp>
        <p:nvCxnSpPr>
          <p:cNvPr id="26" name="Connettore diritto a freccia 25">
            <a:extLst>
              <a:ext uri="{FF2B5EF4-FFF2-40B4-BE49-F238E27FC236}">
                <a16:creationId xmlns:a16="http://schemas.microsoft.com/office/drawing/2014/main" id="{A249C8BE-6AA6-6E76-ADBC-9A62554BB2ED}"/>
              </a:ext>
            </a:extLst>
          </p:cNvPr>
          <p:cNvCxnSpPr>
            <a:cxnSpLocks/>
          </p:cNvCxnSpPr>
          <p:nvPr/>
        </p:nvCxnSpPr>
        <p:spPr>
          <a:xfrm>
            <a:off x="7818325" y="5263200"/>
            <a:ext cx="1566307" cy="197659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74F1793-E07E-40C2-1239-FF5CEB387B5D}"/>
              </a:ext>
            </a:extLst>
          </p:cNvPr>
          <p:cNvSpPr txBox="1"/>
          <p:nvPr/>
        </p:nvSpPr>
        <p:spPr>
          <a:xfrm>
            <a:off x="9384632" y="5342625"/>
            <a:ext cx="24731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CH" sz="1400" dirty="0"/>
              <a:t>Texte court, facilement lisible</a:t>
            </a:r>
          </a:p>
        </p:txBody>
      </p:sp>
      <p:sp>
        <p:nvSpPr>
          <p:cNvPr id="29" name="Parentesi graffa chiusa 28">
            <a:extLst>
              <a:ext uri="{FF2B5EF4-FFF2-40B4-BE49-F238E27FC236}">
                <a16:creationId xmlns:a16="http://schemas.microsoft.com/office/drawing/2014/main" id="{65E4218B-1AF9-EA1E-0D27-E98B08B1AA5B}"/>
              </a:ext>
            </a:extLst>
          </p:cNvPr>
          <p:cNvSpPr/>
          <p:nvPr/>
        </p:nvSpPr>
        <p:spPr>
          <a:xfrm>
            <a:off x="8410073" y="1660358"/>
            <a:ext cx="228601" cy="149907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CH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0513575-7C6F-413D-658D-DB5D6D0B2018}"/>
              </a:ext>
            </a:extLst>
          </p:cNvPr>
          <p:cNvSpPr txBox="1"/>
          <p:nvPr/>
        </p:nvSpPr>
        <p:spPr>
          <a:xfrm>
            <a:off x="8726907" y="2042296"/>
            <a:ext cx="29958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Regard sérieux, fixe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Doigt pointé vers le lecteur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Couleurs qui renforcent l’identité americaine</a:t>
            </a:r>
          </a:p>
        </p:txBody>
      </p:sp>
    </p:spTree>
    <p:extLst>
      <p:ext uri="{BB962C8B-B14F-4D97-AF65-F5344CB8AC3E}">
        <p14:creationId xmlns:p14="http://schemas.microsoft.com/office/powerpoint/2010/main" val="3071718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3C51B46-C057-24C4-E914-56118730B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0C0F6ED-2DE7-90F3-F2E5-BB38588DB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6</a:t>
            </a:fld>
            <a:endParaRPr lang="de-CH"/>
          </a:p>
        </p:txBody>
      </p:sp>
      <p:pic>
        <p:nvPicPr>
          <p:cNvPr id="4098" name="Picture 2" descr="Pour la France, versez votre or – Affiche ancienne – Abel FAIVRE – 1915">
            <a:extLst>
              <a:ext uri="{FF2B5EF4-FFF2-40B4-BE49-F238E27FC236}">
                <a16:creationId xmlns:a16="http://schemas.microsoft.com/office/drawing/2014/main" id="{0829F1F9-6DD8-552D-08C5-96C81A93C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33" y="340518"/>
            <a:ext cx="4135134" cy="61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4E11820-F70C-C5AB-552C-94142A128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26" y="643420"/>
            <a:ext cx="2885661" cy="1325563"/>
          </a:xfrm>
        </p:spPr>
        <p:txBody>
          <a:bodyPr>
            <a:normAutofit fontScale="90000"/>
          </a:bodyPr>
          <a:lstStyle/>
          <a:p>
            <a:r>
              <a:rPr lang="fr-CH" b="1" noProof="0" dirty="0"/>
              <a:t>Analysez l’affiche suivante</a:t>
            </a:r>
          </a:p>
        </p:txBody>
      </p:sp>
    </p:spTree>
    <p:extLst>
      <p:ext uri="{BB962C8B-B14F-4D97-AF65-F5344CB8AC3E}">
        <p14:creationId xmlns:p14="http://schemas.microsoft.com/office/powerpoint/2010/main" val="3720708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6A134-83F3-917B-767C-B73542A28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3430DEF-0DF6-D1AB-8442-27F46BC9A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88FF110-2D0C-1F8B-4DCF-C833DD0B7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7</a:t>
            </a:fld>
            <a:endParaRPr lang="de-CH"/>
          </a:p>
        </p:txBody>
      </p:sp>
      <p:pic>
        <p:nvPicPr>
          <p:cNvPr id="4098" name="Picture 2" descr="Pour la France, versez votre or – Affiche ancienne – Abel FAIVRE – 1915">
            <a:extLst>
              <a:ext uri="{FF2B5EF4-FFF2-40B4-BE49-F238E27FC236}">
                <a16:creationId xmlns:a16="http://schemas.microsoft.com/office/drawing/2014/main" id="{CBC95656-6747-2D51-1FEE-A1E25BC62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433" y="340518"/>
            <a:ext cx="4135134" cy="61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840915D-51F1-458B-A300-7DA40B699200}"/>
              </a:ext>
            </a:extLst>
          </p:cNvPr>
          <p:cNvSpPr/>
          <p:nvPr/>
        </p:nvSpPr>
        <p:spPr>
          <a:xfrm>
            <a:off x="4204994" y="715892"/>
            <a:ext cx="1645920" cy="360896"/>
          </a:xfrm>
          <a:prstGeom prst="ellips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en-US">
              <a:solidFill>
                <a:srgbClr val="00A0D7"/>
              </a:solidFill>
            </a:endParaRPr>
          </a:p>
        </p:txBody>
      </p:sp>
      <p:sp>
        <p:nvSpPr>
          <p:cNvPr id="9" name="Egyenes összekötő 8">
            <a:extLst>
              <a:ext uri="{FF2B5EF4-FFF2-40B4-BE49-F238E27FC236}">
                <a16:creationId xmlns:a16="http://schemas.microsoft.com/office/drawing/2014/main" id="{04576711-D448-4C47-9D31-6439175BD37D}"/>
              </a:ext>
            </a:extLst>
          </p:cNvPr>
          <p:cNvSpPr/>
          <p:nvPr/>
        </p:nvSpPr>
        <p:spPr>
          <a:xfrm>
            <a:off x="6010903" y="1069144"/>
            <a:ext cx="1150205" cy="7643"/>
          </a:xfrm>
          <a:prstGeom prst="lin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00A0D7"/>
              </a:solidFill>
            </a:endParaRPr>
          </a:p>
        </p:txBody>
      </p:sp>
      <p:sp>
        <p:nvSpPr>
          <p:cNvPr id="10" name="Conexão reta 9">
            <a:extLst>
              <a:ext uri="{FF2B5EF4-FFF2-40B4-BE49-F238E27FC236}">
                <a16:creationId xmlns:a16="http://schemas.microsoft.com/office/drawing/2014/main" id="{F7A7AE92-B6EF-4B00-8E35-29A5354FA958}"/>
              </a:ext>
            </a:extLst>
          </p:cNvPr>
          <p:cNvSpPr/>
          <p:nvPr/>
        </p:nvSpPr>
        <p:spPr>
          <a:xfrm>
            <a:off x="4125600" y="6366960"/>
            <a:ext cx="1645920" cy="0"/>
          </a:xfrm>
          <a:prstGeom prst="line">
            <a:avLst/>
          </a:prstGeom>
          <a:solidFill>
            <a:srgbClr val="00A0D7">
              <a:alpha val="5000"/>
            </a:srgbClr>
          </a:solidFill>
          <a:ln w="72000">
            <a:solidFill>
              <a:srgbClr val="00A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00A0D7"/>
              </a:solidFill>
            </a:endParaRPr>
          </a:p>
        </p:txBody>
      </p:sp>
      <p:cxnSp>
        <p:nvCxnSpPr>
          <p:cNvPr id="12" name="Connettore diritto a freccia 11">
            <a:extLst>
              <a:ext uri="{FF2B5EF4-FFF2-40B4-BE49-F238E27FC236}">
                <a16:creationId xmlns:a16="http://schemas.microsoft.com/office/drawing/2014/main" id="{21141BB2-9505-A85C-2B57-956E02CFEAEA}"/>
              </a:ext>
            </a:extLst>
          </p:cNvPr>
          <p:cNvCxnSpPr/>
          <p:nvPr/>
        </p:nvCxnSpPr>
        <p:spPr>
          <a:xfrm flipH="1">
            <a:off x="2982351" y="922042"/>
            <a:ext cx="1222643" cy="154745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519F413-F04F-C74A-11D2-63F5F5E8B52B}"/>
              </a:ext>
            </a:extLst>
          </p:cNvPr>
          <p:cNvSpPr txBox="1"/>
          <p:nvPr/>
        </p:nvSpPr>
        <p:spPr>
          <a:xfrm>
            <a:off x="927424" y="1193533"/>
            <a:ext cx="3101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b="1" dirty="0"/>
              <a:t>Impératif</a:t>
            </a:r>
            <a:r>
              <a:rPr lang="it-CH" sz="1400" dirty="0"/>
              <a:t> adressé au lecteur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Votre or: </a:t>
            </a:r>
            <a:r>
              <a:rPr lang="it-CH" sz="1400" b="1" dirty="0"/>
              <a:t>appel</a:t>
            </a:r>
            <a:r>
              <a:rPr lang="it-CH" sz="1400" dirty="0"/>
              <a:t> direct au sacrifice du lecteur</a:t>
            </a:r>
          </a:p>
        </p:txBody>
      </p:sp>
      <p:cxnSp>
        <p:nvCxnSpPr>
          <p:cNvPr id="14" name="Connettore diritto a freccia 13">
            <a:extLst>
              <a:ext uri="{FF2B5EF4-FFF2-40B4-BE49-F238E27FC236}">
                <a16:creationId xmlns:a16="http://schemas.microsoft.com/office/drawing/2014/main" id="{C97998F6-5FFC-5340-9FE8-A7FAF9E52807}"/>
              </a:ext>
            </a:extLst>
          </p:cNvPr>
          <p:cNvCxnSpPr>
            <a:cxnSpLocks/>
          </p:cNvCxnSpPr>
          <p:nvPr/>
        </p:nvCxnSpPr>
        <p:spPr>
          <a:xfrm flipH="1" flipV="1">
            <a:off x="2898515" y="5470078"/>
            <a:ext cx="1213755" cy="698269"/>
          </a:xfrm>
          <a:prstGeom prst="straightConnector1">
            <a:avLst/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AB1DD98-7DED-E19E-59C0-1D64E851EC69}"/>
              </a:ext>
            </a:extLst>
          </p:cNvPr>
          <p:cNvSpPr txBox="1"/>
          <p:nvPr/>
        </p:nvSpPr>
        <p:spPr>
          <a:xfrm>
            <a:off x="838200" y="4925803"/>
            <a:ext cx="28724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Personnification</a:t>
            </a:r>
            <a:r>
              <a:rPr lang="it-CH" sz="1400" dirty="0"/>
              <a:t>: l’or versé par le peuple finance les soldats qui combattent 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303DB61-E62D-1900-391F-1D08CF40298D}"/>
              </a:ext>
            </a:extLst>
          </p:cNvPr>
          <p:cNvSpPr txBox="1"/>
          <p:nvPr/>
        </p:nvSpPr>
        <p:spPr>
          <a:xfrm>
            <a:off x="713783" y="3059668"/>
            <a:ext cx="1388522" cy="73866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CH" sz="1400" b="1" dirty="0"/>
              <a:t>Champ lexical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Patriotisme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CH" sz="1400" dirty="0"/>
              <a:t>Sacrifice</a:t>
            </a:r>
          </a:p>
        </p:txBody>
      </p:sp>
      <p:cxnSp>
        <p:nvCxnSpPr>
          <p:cNvPr id="22" name="Connettore diritto a freccia 21">
            <a:extLst>
              <a:ext uri="{FF2B5EF4-FFF2-40B4-BE49-F238E27FC236}">
                <a16:creationId xmlns:a16="http://schemas.microsoft.com/office/drawing/2014/main" id="{32352750-3BA0-5D26-5839-38314A4F36DF}"/>
              </a:ext>
            </a:extLst>
          </p:cNvPr>
          <p:cNvCxnSpPr/>
          <p:nvPr/>
        </p:nvCxnSpPr>
        <p:spPr>
          <a:xfrm flipV="1">
            <a:off x="7399606" y="4248443"/>
            <a:ext cx="1533379" cy="450166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7C288C7-33DA-C99B-094F-A30F8CAA3BFA}"/>
              </a:ext>
            </a:extLst>
          </p:cNvPr>
          <p:cNvSpPr txBox="1"/>
          <p:nvPr/>
        </p:nvSpPr>
        <p:spPr>
          <a:xfrm>
            <a:off x="8932985" y="3986833"/>
            <a:ext cx="171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b="1" dirty="0"/>
              <a:t>Attitude</a:t>
            </a:r>
            <a:r>
              <a:rPr lang="it-CH" sz="1400" dirty="0"/>
              <a:t> du soldat: peur, impuissance</a:t>
            </a:r>
          </a:p>
        </p:txBody>
      </p:sp>
      <p:cxnSp>
        <p:nvCxnSpPr>
          <p:cNvPr id="24" name="Connettore diritto a freccia 23">
            <a:extLst>
              <a:ext uri="{FF2B5EF4-FFF2-40B4-BE49-F238E27FC236}">
                <a16:creationId xmlns:a16="http://schemas.microsoft.com/office/drawing/2014/main" id="{794F7B5D-64A8-C055-63E9-058FA4C85EEB}"/>
              </a:ext>
            </a:extLst>
          </p:cNvPr>
          <p:cNvCxnSpPr/>
          <p:nvPr/>
        </p:nvCxnSpPr>
        <p:spPr>
          <a:xfrm flipV="1">
            <a:off x="7333747" y="1337782"/>
            <a:ext cx="1533379" cy="450166"/>
          </a:xfrm>
          <a:prstGeom prst="straightConnector1">
            <a:avLst/>
          </a:prstGeom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B666A69A-E990-0933-B9DD-C7A68712FA14}"/>
              </a:ext>
            </a:extLst>
          </p:cNvPr>
          <p:cNvSpPr txBox="1"/>
          <p:nvPr/>
        </p:nvSpPr>
        <p:spPr>
          <a:xfrm>
            <a:off x="9058275" y="1228725"/>
            <a:ext cx="2206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CH" sz="1400" dirty="0"/>
              <a:t>Pièce de monnaie représentant la France</a:t>
            </a: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FDBFA24C-178E-4F6B-A1E6-EE3E68FAEEB0}"/>
              </a:ext>
            </a:extLst>
          </p:cNvPr>
          <p:cNvSpPr/>
          <p:nvPr/>
        </p:nvSpPr>
        <p:spPr>
          <a:xfrm>
            <a:off x="4391640" y="3382200"/>
            <a:ext cx="548640" cy="548640"/>
          </a:xfrm>
          <a:prstGeom prst="ellipse">
            <a:avLst/>
          </a:prstGeom>
          <a:solidFill>
            <a:srgbClr val="E71224">
              <a:alpha val="5000"/>
            </a:srgbClr>
          </a:solidFill>
          <a:ln w="36000">
            <a:solidFill>
              <a:srgbClr val="E7122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de-DE">
              <a:solidFill>
                <a:srgbClr val="E71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33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10375BA-3122-EFD7-2EA3-6CF527513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CH" sz="4000" b="1" dirty="0"/>
              <a:t>Quelles similitudes? Quelles différences?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059EFB4-3510-E215-A582-A8444DD74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lingedu.ch</a:t>
            </a:r>
            <a:endParaRPr lang="de-CH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A197FD6-A0DD-99AA-8874-11644ECCD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EE98-F69B-324A-9959-79D5EB3644DB}" type="slidenum">
              <a:rPr lang="de-CH" smtClean="0"/>
              <a:t>8</a:t>
            </a:fld>
            <a:endParaRPr lang="de-CH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71C4F0D-6C9F-9C35-4B04-0E881C33546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582967"/>
            <a:ext cx="5257800" cy="42473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CH" altLang="it-CH" sz="1600" b="1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Similitudes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CH" altLang="it-CH" sz="1600" b="1" i="0" u="sng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Objectif de propagande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: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Mobiliser les citoyens pour soutenir la guerre 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Faire participer le public à l’effort national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Appel direct au spectateur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: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 Want YOU →  interpelle individuellement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Versez votre or →  interpelle directement le peuple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Usage du patriotisme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: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Couleurs nationales 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Symboles nationaux : Uncle Sam / monnaie / devise nationale / Coq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Simplicité du message</a:t>
            </a: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it-CH" altLang="it-CH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t-CH" altLang="it-CH" sz="1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Fonction morale implicite</a:t>
            </a: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: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it-CH" altLang="it-CH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Participer = agir pour le pays → responsabilisation</a:t>
            </a:r>
            <a:endParaRPr kumimoji="0" lang="it-CH" altLang="it-CH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D051B83-455E-4192-C800-04A92688C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2249" y="1582967"/>
            <a:ext cx="3525129" cy="25853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t-CH" altLang="it-CH" sz="1800" b="1" u="sng" dirty="0">
                <a:solidFill>
                  <a:srgbClr val="000000"/>
                </a:solidFill>
              </a:rPr>
              <a:t>Différences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it-CH" altLang="it-CH" sz="1800" b="1" u="sng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CH" altLang="it-CH" sz="1400" b="1" dirty="0">
                <a:solidFill>
                  <a:srgbClr val="000000"/>
                </a:solidFill>
              </a:rPr>
              <a:t>Type d’action demandé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it-CH" altLang="it-CH" sz="1400" dirty="0">
                <a:solidFill>
                  <a:srgbClr val="000000"/>
                </a:solidFill>
              </a:rPr>
              <a:t>Rejoindre l’armée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it-CH" altLang="it-CH" sz="1400" dirty="0">
                <a:solidFill>
                  <a:srgbClr val="000000"/>
                </a:solidFill>
              </a:rPr>
              <a:t>Donner de l’argent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it-CH" altLang="it-CH" sz="14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CH" altLang="it-CH" sz="1400" b="1" dirty="0">
                <a:solidFill>
                  <a:srgbClr val="000000"/>
                </a:solidFill>
              </a:rPr>
              <a:t>Absence ou présence de l’ennemi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it-CH" altLang="it-CH" sz="1400" b="1" dirty="0">
              <a:solidFill>
                <a:srgbClr val="000000"/>
              </a:solidFill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it-CH" altLang="it-CH" sz="1400" b="1" dirty="0">
                <a:solidFill>
                  <a:srgbClr val="000000"/>
                </a:solidFill>
              </a:rPr>
              <a:t>3.    Mobilisation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it-CH" altLang="it-CH" sz="1400" dirty="0">
                <a:solidFill>
                  <a:srgbClr val="000000"/>
                </a:solidFill>
              </a:rPr>
              <a:t>Individuelle</a:t>
            </a:r>
          </a:p>
          <a:p>
            <a:pPr lv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it-CH" altLang="it-CH" sz="1400" dirty="0">
                <a:solidFill>
                  <a:srgbClr val="000000"/>
                </a:solidFill>
              </a:rPr>
              <a:t>Collective</a:t>
            </a:r>
          </a:p>
        </p:txBody>
      </p:sp>
    </p:spTree>
    <p:extLst>
      <p:ext uri="{BB962C8B-B14F-4D97-AF65-F5344CB8AC3E}">
        <p14:creationId xmlns:p14="http://schemas.microsoft.com/office/powerpoint/2010/main" val="1623321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DB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540432-9E35-CF59-01DD-C1B3FA1C9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AC0B64-8A1D-3C13-94EF-0BBC3EB37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45377"/>
            <a:ext cx="9144000" cy="2387600"/>
          </a:xfrm>
        </p:spPr>
        <p:txBody>
          <a:bodyPr>
            <a:normAutofit/>
          </a:bodyPr>
          <a:lstStyle/>
          <a:p>
            <a:r>
              <a:rPr lang="de-CH" sz="4800" b="1" i="1" dirty="0"/>
              <a:t>La </a:t>
            </a:r>
            <a:r>
              <a:rPr lang="de-CH" sz="4800" b="1" i="1" dirty="0" err="1"/>
              <a:t>propagande</a:t>
            </a:r>
            <a:r>
              <a:rPr lang="de-CH" sz="4800" b="1" i="1" dirty="0"/>
              <a:t> de </a:t>
            </a:r>
            <a:r>
              <a:rPr lang="de-CH" sz="4800" b="1" i="1" dirty="0" err="1"/>
              <a:t>diabolisation</a:t>
            </a:r>
            <a:endParaRPr lang="de-CH" sz="4800" b="1" i="1" dirty="0"/>
          </a:p>
        </p:txBody>
      </p:sp>
    </p:spTree>
    <p:extLst>
      <p:ext uri="{BB962C8B-B14F-4D97-AF65-F5344CB8AC3E}">
        <p14:creationId xmlns:p14="http://schemas.microsoft.com/office/powerpoint/2010/main" val="2031316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ngEdu (Astra)">
      <a:dk1>
        <a:srgbClr val="000000"/>
      </a:dk1>
      <a:lt1>
        <a:srgbClr val="FFFFFF"/>
      </a:lt1>
      <a:dk2>
        <a:srgbClr val="364151"/>
      </a:dk2>
      <a:lt2>
        <a:srgbClr val="DFD3BB"/>
      </a:lt2>
      <a:accent1>
        <a:srgbClr val="83C0CC"/>
      </a:accent1>
      <a:accent2>
        <a:srgbClr val="489FB5"/>
      </a:accent2>
      <a:accent3>
        <a:srgbClr val="166979"/>
      </a:accent3>
      <a:accent4>
        <a:srgbClr val="2A4C66"/>
      </a:accent4>
      <a:accent5>
        <a:srgbClr val="2B4B66"/>
      </a:accent5>
      <a:accent6>
        <a:srgbClr val="364151"/>
      </a:accent6>
      <a:hlink>
        <a:srgbClr val="4EB4B3"/>
      </a:hlink>
      <a:folHlink>
        <a:srgbClr val="1B094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ngEdu_PP_Template_neu" id="{8E84F8C5-D37E-4143-B060-4E479720979F}" vid="{5F1D6F63-CE5B-EB4A-9C82-11158E5BEC6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1967</TotalTime>
  <Words>1784</Words>
  <Application>Microsoft Macintosh PowerPoint</Application>
  <PresentationFormat>Widescreen</PresentationFormat>
  <Paragraphs>266</Paragraphs>
  <Slides>15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Office</vt:lpstr>
      <vt:lpstr>LES AFFICHES DE PROPAGANDE</vt:lpstr>
      <vt:lpstr>Qu’est-ce que la propagande?</vt:lpstr>
      <vt:lpstr>La propagande de mobilisation</vt:lpstr>
      <vt:lpstr>Presentazione standard di PowerPoint</vt:lpstr>
      <vt:lpstr>Presentazione standard di PowerPoint</vt:lpstr>
      <vt:lpstr>Analysez l’affiche suivante</vt:lpstr>
      <vt:lpstr>Presentazione standard di PowerPoint</vt:lpstr>
      <vt:lpstr>Quelles similitudes? Quelles différences?</vt:lpstr>
      <vt:lpstr>La propagande de diabolisation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PESSINA Chiara</dc:creator>
  <cp:lastModifiedBy>PESSINA Chiara</cp:lastModifiedBy>
  <cp:revision>14</cp:revision>
  <dcterms:created xsi:type="dcterms:W3CDTF">2026-01-13T16:15:25Z</dcterms:created>
  <dcterms:modified xsi:type="dcterms:W3CDTF">2026-02-26T12:51:38Z</dcterms:modified>
</cp:coreProperties>
</file>