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3" r:id="rId3"/>
    <p:sldId id="268" r:id="rId4"/>
    <p:sldId id="257" r:id="rId5"/>
    <p:sldId id="267" r:id="rId6"/>
    <p:sldId id="258" r:id="rId7"/>
    <p:sldId id="259" r:id="rId8"/>
    <p:sldId id="264" r:id="rId9"/>
    <p:sldId id="260" r:id="rId10"/>
    <p:sldId id="269" r:id="rId11"/>
    <p:sldId id="262" r:id="rId12"/>
    <p:sldId id="272" r:id="rId13"/>
    <p:sldId id="271" r:id="rId14"/>
    <p:sldId id="275" r:id="rId15"/>
    <p:sldId id="274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Fragniere" initials="JF" lastIdx="1" clrIdx="0">
    <p:extLst>
      <p:ext uri="{19B8F6BF-5375-455C-9EA6-DF929625EA0E}">
        <p15:presenceInfo xmlns:p15="http://schemas.microsoft.com/office/powerpoint/2012/main" userId="2b565214feb920b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560"/>
    <p:restoredTop sz="81704"/>
  </p:normalViewPr>
  <p:slideViewPr>
    <p:cSldViewPr snapToGrid="0">
      <p:cViewPr varScale="1">
        <p:scale>
          <a:sx n="96" d="100"/>
          <a:sy n="96" d="100"/>
        </p:scale>
        <p:origin x="17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482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33E945FA-A717-2CA3-C28D-F5ED9DA56F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3BFF1A0-A97F-1FB7-5BB7-41DE22B43F5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279DC-A038-8B4E-B359-EEDAB6870633}" type="datetimeFigureOut">
              <a:rPr lang="de-CH" smtClean="0"/>
              <a:t>22.01.26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926A798-19F9-F1A6-7CDA-9238FD9758D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DF7EF90-4F70-2CA4-DB00-72AE8A176C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BAEB1-87E8-8341-A168-D1F71CE0A8A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4919929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9E5A0-7F00-384B-8462-5DFCF912E3AD}" type="datetimeFigureOut">
              <a:rPr lang="de-CH" smtClean="0"/>
              <a:t>22.01.26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7C764-B667-184A-9619-EB05C0A4342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691660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5YdWhcCYyqE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4427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b="0" i="0" u="none" strike="noStrike" dirty="0">
                <a:solidFill>
                  <a:srgbClr val="FFFFFF"/>
                </a:solidFill>
                <a:effectLst/>
                <a:latin typeface="YouTube Noto"/>
                <a:hlinkClick r:id="rId3" tooltip="Link teilen"/>
              </a:rPr>
              <a:t>https://youtu.be</a:t>
            </a:r>
            <a:r>
              <a:rPr lang="de-CH" b="0" i="0" u="none" strike="noStrike">
                <a:solidFill>
                  <a:srgbClr val="FFFFFF"/>
                </a:solidFill>
                <a:effectLst/>
                <a:latin typeface="YouTube Noto"/>
                <a:hlinkClick r:id="rId3" tooltip="Link teilen"/>
              </a:rPr>
              <a:t>/5YdWhcCYyqE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83019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35564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52740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Hier können die Beiträge der SuS gesammelt werden (falls nicht an der Wandtafel)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66733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34034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39795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01260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78858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686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6004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7300BB-E0E1-538B-37C5-1536BD4054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17C99A-53F2-7F90-65A6-FDF0B0FBD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26527A-A8A8-625A-6CD4-461CA88CE8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89653" y="6340165"/>
            <a:ext cx="851452" cy="365125"/>
          </a:xfrm>
        </p:spPr>
        <p:txBody>
          <a:bodyPr/>
          <a:lstStyle/>
          <a:p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2453884-9043-995A-FE31-3E21E2A3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1" y="6334919"/>
            <a:ext cx="851452" cy="365125"/>
          </a:xfrm>
        </p:spPr>
        <p:txBody>
          <a:bodyPr/>
          <a:lstStyle/>
          <a:p>
            <a:r>
              <a:rPr lang="de-CH" dirty="0" err="1"/>
              <a:t>lingedu.ch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45180B6-64F2-38DC-2D36-FA46CBC41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63470" y="6356350"/>
            <a:ext cx="490330" cy="365125"/>
          </a:xfrm>
        </p:spPr>
        <p:txBody>
          <a:bodyPr/>
          <a:lstStyle>
            <a:lvl1pPr>
              <a:defRPr/>
            </a:lvl1pPr>
          </a:lstStyle>
          <a:p>
            <a:fld id="{593FFB07-E2C6-294C-8384-20605F47E656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308483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F25510-592E-E0DA-D8E5-8E78808D6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DC60BE3-3E68-E456-2C44-027F03965F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FA1CBA-3E30-C6FD-7959-8E2FD6AA8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83C7F0B-E093-3E2A-8FC6-5B0E5D980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 err="1"/>
              <a:t>lingedu.ch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EBD1238-1A01-7609-8182-642521E3F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35269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B5CBCF4-C9BE-8E30-A606-1C74CA555E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F110597-4AD8-0C2D-E6FB-DA1D62752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52C5E62-462F-FB23-5093-56E636E3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927950-12DB-18CC-B57D-D8D111EB9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A84F136-9059-325E-91E1-E667AC165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04073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F39E32-E1BE-4E61-A422-F874D56F2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85E289-55D4-20EE-B43E-D7BE65188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1243492-B8C8-6841-72DD-BD0A749BF1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08921" y="6356348"/>
            <a:ext cx="1109856" cy="365125"/>
          </a:xfrm>
        </p:spPr>
        <p:txBody>
          <a:bodyPr/>
          <a:lstStyle/>
          <a:p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6005077-0FDE-216B-1795-D8B9327E8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49"/>
            <a:ext cx="970721" cy="365125"/>
          </a:xfrm>
        </p:spPr>
        <p:txBody>
          <a:bodyPr/>
          <a:lstStyle/>
          <a:p>
            <a:r>
              <a:rPr lang="de-CH" dirty="0" err="1"/>
              <a:t>lingedu.ch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77B4DE-F2A2-BE68-B6FA-F8720DE9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43264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516530-2BF5-CFD3-0FDB-FAF3759FE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BC0D9-20AE-4030-7FB6-8A5FB7E665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537A42-B730-C4ED-BF43-DE64B4810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3BCA8F0-5C60-BE5F-375F-EAC2EE16C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94B57B-5790-C811-F575-C45CAAEF2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52831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75230B-67BD-9AB6-A97E-4BA9A5A93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8BEA621-0C2A-D157-EEF0-9EA1B243D0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C575AE1-5F5A-3833-5691-5805BA1843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AE9DCF-890C-F417-B18A-FE71547DA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0836AD2-C61B-683E-A19E-4B0277F2B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0B8EED8-633A-542B-6836-1DCA5DDD3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9222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398C4B-E33F-1C62-3AF2-67CC68EA0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84E13EE-7E82-983B-6E54-1000A0BAA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A9AD303-6CBF-745E-6063-17D730115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BC88AE3-4817-F990-52D3-16090B1643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69D90F5-6875-0A4D-A485-EA9B48D487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DB5EA80-9A23-2F95-D1BA-8AA1D8F0A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5294AB1-69A0-8422-FC3A-E0512F32A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9AAFFD7-5418-43DA-A6EA-65E5564E9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965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43C529-759A-6197-732A-E7392BEF3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CAEF8E4-F791-7C52-654C-064E29BF9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CE3E7B6-7991-461C-E697-583E45FC0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4014DF5-E774-637C-FEC6-8BCA15105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0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64B290E-9145-F016-0E6E-95901D247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376AE03-5D9F-0978-3FF5-0FB69AC31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E5FC2AA-B9D9-7328-BAA5-724BA2897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9923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6F1013-0391-F74C-4587-31FBF6B4E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0573915-BD94-2875-846F-CE82CE8DE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E477110-E4C5-3353-7433-31310057C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7B1847F-27BF-923D-9620-DF81F35EE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1CA1FC5-B8B5-A489-3A04-4FAD6F64A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3943EB1-087E-72D8-3F11-94A2817B5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0332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89FBDC-12A7-D9BE-0F25-CC88BA7E3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0A7B53F-6CFB-FA21-DAEA-723CDA8D7B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383DF7D-9123-52DD-2194-D02F21BD59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433020A-1D91-79C3-D901-6E21D018B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61C607-3FE8-50B8-576D-7B64EB078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A06B440-96F7-374C-0EC9-EE2BCBDF6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9099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9EB9735-67C7-C96A-FD4C-A54584D4E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5F42DDF-47FD-6332-D73E-C8C20B93D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246FABA-66D8-5E16-95A9-97CD36034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13881" y="6356349"/>
            <a:ext cx="11098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38BA62-00C2-FF6A-2195-05FA5F4BC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76132" y="6356349"/>
            <a:ext cx="1011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E7B2539-7637-D4E6-BCA4-ACD853405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83956" y="6356350"/>
            <a:ext cx="569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5EE98-F69B-324A-9959-79D5EB3644DB}" type="slidenum">
              <a:rPr lang="de-CH" smtClean="0"/>
              <a:t>‹Nr.›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9810770-B09F-40D3-707F-A03D9CA59B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8" b="-868"/>
          <a:stretch/>
        </p:blipFill>
        <p:spPr bwMode="auto">
          <a:xfrm>
            <a:off x="108000" y="6012000"/>
            <a:ext cx="712251" cy="6741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3188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5YdWhcCYyqE?feature=oembed" TargetMode="Externa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BDB88D9-47C6-037B-3A74-F65BB84FB25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72190" y="-1024105"/>
            <a:ext cx="12336379" cy="925228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297C812-82ED-EB9A-88EE-9F6A616BBF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Sprache, Gruppenidentität und Fussballfankultur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035F4C2-9CDF-D3FE-8F93-1BBC051455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Wie wir mit Sprache Zugehörigkeit und Abgrenzung herstellen</a:t>
            </a:r>
          </a:p>
        </p:txBody>
      </p:sp>
    </p:spTree>
    <p:extLst>
      <p:ext uri="{BB962C8B-B14F-4D97-AF65-F5344CB8AC3E}">
        <p14:creationId xmlns:p14="http://schemas.microsoft.com/office/powerpoint/2010/main" val="388358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2E2B2-AFC1-5FFD-4835-FFF15CBD3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Metapragmatik: 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7B71B8C-CA27-5AFE-469F-4117F163E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A436A5C-DCDB-1E8E-3F8D-080613B2A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10</a:t>
            </a:fld>
            <a:endParaRPr lang="de-CH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BCC2F64-57AB-A06E-A0B9-3C5A914286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7382" y="2755911"/>
            <a:ext cx="3179362" cy="10937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6C95D3AC-DF8B-6778-7E62-90B50CD28F68}"/>
              </a:ext>
            </a:extLst>
          </p:cNvPr>
          <p:cNvSpPr txBox="1"/>
          <p:nvPr/>
        </p:nvSpPr>
        <p:spPr>
          <a:xfrm>
            <a:off x="3829688" y="2167165"/>
            <a:ext cx="4532624" cy="147732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R="900430" lvl="0">
              <a:spcBef>
                <a:spcPts val="1200"/>
              </a:spcBef>
              <a:spcAft>
                <a:spcPts val="1200"/>
              </a:spcAft>
              <a:buSzPts val="1200"/>
            </a:pPr>
            <a:r>
              <a:rPr lang="de-CH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du bist hier schliesslich im FCB-Forum, also sei nicht so bierernst und ertrage auch ein wenig den Spott, das gehört hier genau so dazu wie bei euch in eurem Forum.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4F1A3EF-4987-34F0-5503-61F31C9903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7352" y="4570562"/>
            <a:ext cx="6649657" cy="85971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8000117-E76A-93FC-4BF2-7FCFEAE5D638}"/>
              </a:ext>
            </a:extLst>
          </p:cNvPr>
          <p:cNvSpPr txBox="1"/>
          <p:nvPr/>
        </p:nvSpPr>
        <p:spPr>
          <a:xfrm>
            <a:off x="8806599" y="2300506"/>
            <a:ext cx="2958019" cy="344602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2388" lvl="4"/>
            <a:r>
              <a:rPr lang="de-CH" sz="2000" dirty="0"/>
              <a:t>Welche sprachlichen Regeln für «echte Fans» werden hier sichtbar?</a:t>
            </a:r>
          </a:p>
          <a:p>
            <a:pPr marL="52388" lvl="4"/>
            <a:endParaRPr lang="de-CH" sz="2000" dirty="0"/>
          </a:p>
          <a:p>
            <a:pPr marL="52388" lvl="4"/>
            <a:r>
              <a:rPr lang="de-CH" sz="2000" dirty="0"/>
              <a:t>Wer gehört dazu und wer wird ausgegrenzt?</a:t>
            </a:r>
          </a:p>
          <a:p>
            <a:pPr marL="144463" lvl="4" indent="173038"/>
            <a:endParaRPr lang="de-CH" sz="2000" dirty="0"/>
          </a:p>
          <a:p>
            <a:pPr marL="144463" lvl="4" indent="173038"/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213938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398926-C0BA-0270-69A9-256340DAF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7AE5DF-D867-B977-41C3-75B52A01F4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CH" dirty="0"/>
              <a:t>Sprache ist nicht nur ein Mittel, um Informationen zu übermitteln – sie ist auch ein Werkzeug, um Zugehörigkeit zu zeigen, Unterschiede zu markieren und soziale Positionen auszuhandeln.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276F69C-BD3B-41C4-2F17-3CDA52F28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1190EE-546F-3D8A-95EC-D66E1891C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80581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9D3CA31E-07AC-36D2-EBE2-C80535942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Identität und gemeinsames Handeln</a:t>
            </a:r>
          </a:p>
        </p:txBody>
      </p:sp>
      <p:pic>
        <p:nvPicPr>
          <p:cNvPr id="6" name="Onlinemedien 5" descr="FC Basel Choreo vs YB (06.10.2024) #oldskoolgunner #fcbasel1893 #choreography #swisssuperleague">
            <a:hlinkClick r:id="" action="ppaction://media"/>
            <a:extLst>
              <a:ext uri="{FF2B5EF4-FFF2-40B4-BE49-F238E27FC236}">
                <a16:creationId xmlns:a16="http://schemas.microsoft.com/office/drawing/2014/main" id="{73C857F8-116E-9F31-3315-113F43005BA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65329" y="1440843"/>
            <a:ext cx="8699422" cy="4915506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0D6BA49-B551-3B85-85F2-79D2571E6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78BDA16-98CA-10E6-20C0-93E155FAA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80747949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CBAC9817-4C4A-9292-920C-CDAE1286E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80" y="501651"/>
            <a:ext cx="7772400" cy="5185441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0D6BA49-B551-3B85-85F2-79D2571E6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78BDA16-98CA-10E6-20C0-93E155FAA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13</a:t>
            </a:fld>
            <a:endParaRPr lang="de-CH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5060695-290F-99F3-8BE3-C86FEF5E7A94}"/>
              </a:ext>
            </a:extLst>
          </p:cNvPr>
          <p:cNvSpPr txBox="1"/>
          <p:nvPr/>
        </p:nvSpPr>
        <p:spPr>
          <a:xfrm>
            <a:off x="5612222" y="4483496"/>
            <a:ext cx="5649916" cy="187285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à"/>
            </a:pPr>
            <a:r>
              <a:rPr lang="de-CH" sz="2600" dirty="0">
                <a:sym typeface="Wingdings" pitchFamily="2" charset="2"/>
              </a:rPr>
              <a:t>Was geschieht in dem Video? </a:t>
            </a:r>
          </a:p>
          <a:p>
            <a:pPr marL="285750" indent="-285750">
              <a:buFont typeface="Wingdings" pitchFamily="2" charset="2"/>
              <a:buChar char="à"/>
            </a:pPr>
            <a:r>
              <a:rPr lang="de-CH" sz="2600" dirty="0">
                <a:sym typeface="Wingdings" pitchFamily="2" charset="2"/>
              </a:rPr>
              <a:t>Welche Handlungen werden gemeinsam ausgeübt? Was ist der Effekt?</a:t>
            </a:r>
            <a:endParaRPr lang="de-CH" sz="2600" dirty="0"/>
          </a:p>
        </p:txBody>
      </p:sp>
    </p:spTree>
    <p:extLst>
      <p:ext uri="{BB962C8B-B14F-4D97-AF65-F5344CB8AC3E}">
        <p14:creationId xmlns:p14="http://schemas.microsoft.com/office/powerpoint/2010/main" val="388358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4FC91E-CC54-01D5-F58A-F35947B03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Austausch in Gruppen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301923F-6667-4EAF-B819-D586FE796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265430" lvl="0">
              <a:lnSpc>
                <a:spcPct val="150000"/>
              </a:lnSpc>
              <a:spcBef>
                <a:spcPts val="0"/>
              </a:spcBef>
              <a:buSzPct val="65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de-CH" sz="2400" dirty="0"/>
              <a:t>Welche Strategien oder sprachlichen Mittel wiederholen sich in verschiedenen Beispielen?</a:t>
            </a:r>
          </a:p>
          <a:p>
            <a:pPr marR="265430" lvl="0">
              <a:lnSpc>
                <a:spcPct val="150000"/>
              </a:lnSpc>
              <a:spcBef>
                <a:spcPts val="0"/>
              </a:spcBef>
              <a:buSzPct val="65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de-CH" sz="2400" dirty="0"/>
              <a:t>Wie ergänzen sich sprachliche und visuelle Formen der Zugehörigkeit?</a:t>
            </a:r>
          </a:p>
          <a:p>
            <a:pPr marR="265430" lvl="0">
              <a:lnSpc>
                <a:spcPct val="150000"/>
              </a:lnSpc>
              <a:spcBef>
                <a:spcPts val="0"/>
              </a:spcBef>
              <a:buSzPct val="65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de-CH" sz="2400" dirty="0"/>
              <a:t>Welche Rolle spielt Bewertung oder Humor bei der Gruppenidentität?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AB02C9B-CBCF-427F-4B8F-283A87ED7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117F6C0-22B5-B3BE-344E-8FA94B725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39096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DD62CD0-5567-943A-EB5F-442674E88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0CD325A-4C9F-1F02-FE24-03B13962C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15</a:t>
            </a:fld>
            <a:endParaRPr lang="de-CH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07631E2-A951-C1A1-5425-CEC816E542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60" b="15958"/>
          <a:stretch/>
        </p:blipFill>
        <p:spPr bwMode="auto">
          <a:xfrm>
            <a:off x="142032" y="1299313"/>
            <a:ext cx="5516645" cy="2640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52B0D5E-B109-EE50-1B44-BF44A1D3E3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11" b="17287"/>
          <a:stretch/>
        </p:blipFill>
        <p:spPr bwMode="auto">
          <a:xfrm>
            <a:off x="5789325" y="1299314"/>
            <a:ext cx="6156875" cy="26409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42009E3-ED92-CC6E-9B98-7754A70A54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62" b="31625"/>
          <a:stretch/>
        </p:blipFill>
        <p:spPr bwMode="auto">
          <a:xfrm>
            <a:off x="1668287" y="4168256"/>
            <a:ext cx="8215571" cy="19441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62916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25DEDA-13FB-2D90-6A2D-ED4100FDB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Fans, Sprache, Gruppenidentität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987A4EB-A0AE-EF72-4422-820226CE6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de-CH" dirty="0"/>
              <a:t>Was ist ein Fan? Was bedeutet es, Fan zu sein?</a:t>
            </a:r>
          </a:p>
          <a:p>
            <a:r>
              <a:rPr lang="de-CH" dirty="0"/>
              <a:t>Was hat Fan-Sein mit Identität und/oder Gruppenidentität zu tun?</a:t>
            </a:r>
          </a:p>
          <a:p>
            <a:r>
              <a:rPr lang="de-CH" dirty="0"/>
              <a:t>Was für eine Rolle könnte die Sprache dabei spielen?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190D61C-3DDB-B8C6-D3F7-DF0812E00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9DC4CA6-65B6-E359-007B-61897D450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30584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E6A1D1AE-8200-C575-674E-F97B48B4B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Fankultur...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AD3CCE-DAB6-72C1-9A13-A68C6DDA1C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71684D-C1DE-C798-8FE2-96A6D748B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5928C2C-6D28-14FE-7EE1-178BA204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32111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411EB6-4631-CBFA-3DEB-67D7E5202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Identität aus sprachwissenschaftlicher Sicht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E24919-0A45-F9D6-DD64-E82B5DABE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0" indent="0">
              <a:buNone/>
            </a:pPr>
            <a:r>
              <a:rPr lang="de-CH" dirty="0"/>
              <a:t>In der Sprachwissenschaft geht man davon aus, dass Identität nichts Festes ist, sondern dass sie erst in der Kommunikation entsteht.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20E8C6-1F95-B85B-76EC-E373E01E5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 err="1"/>
              <a:t>lingedu.ch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EA79F47-F3F2-A3AC-F017-65D7DF56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72190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4CECCF-1DA4-0DD8-BC6C-52120CAAE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 anchor="ctr"/>
          <a:lstStyle/>
          <a:p>
            <a:r>
              <a:rPr lang="de-CH" dirty="0"/>
              <a:t>Theoretische Grundlagen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929CB3-0FE6-F138-267B-1CD8B1B87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B45413-190E-23C8-F21B-7ED9959D6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39922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C05289-707A-D673-8353-569A88D68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sz="3200" dirty="0"/>
              <a:t>Fünf wichtige Punkte zu Identität aus sprachwissenschaftlicher Sicht (nach </a:t>
            </a:r>
            <a:r>
              <a:rPr lang="de-CH" sz="3200" dirty="0" err="1"/>
              <a:t>Bucholtz</a:t>
            </a:r>
            <a:r>
              <a:rPr lang="de-CH" sz="3200" dirty="0"/>
              <a:t> &amp; Hall 2005)</a:t>
            </a:r>
            <a:endParaRPr lang="de-CH" sz="3200" dirty="0">
              <a:highlight>
                <a:srgbClr val="FFFF00"/>
              </a:highlight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4D00095-3B3F-21C8-AEFC-F004D24AA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95168"/>
            <a:ext cx="10972800" cy="4547286"/>
          </a:xfrm>
        </p:spPr>
        <p:txBody>
          <a:bodyPr anchor="t">
            <a:normAutofit lnSpcReduction="10000"/>
          </a:bodyPr>
          <a:lstStyle/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de-CH" sz="2000" b="1" dirty="0"/>
              <a:t>Entstehung: </a:t>
            </a:r>
            <a:r>
              <a:rPr lang="de-CH" sz="2000" dirty="0"/>
              <a:t>Identität entsteht erst durch sprachliche und andere Zeichenhandlungen.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de-CH" sz="2000" b="1" dirty="0"/>
              <a:t>Positionen: </a:t>
            </a:r>
            <a:r>
              <a:rPr lang="de-CH" sz="2000" dirty="0"/>
              <a:t>Wir können uns auf verschiedenen Ebenen positionieren: z. B. als Mitglied einer grossen Gruppe (Makroebene), einer kleineren Gemeinschaft (lokal) oder nur in einer bestimmten Situation (momentane Rolle). 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de-CH" sz="2000" b="1" dirty="0"/>
              <a:t>Indexikalität: </a:t>
            </a:r>
            <a:r>
              <a:rPr lang="de-CH" sz="2000" dirty="0"/>
              <a:t>Sprache weist indirekt auf Zugehörigkeit hin, z. B. durch bestimmte Wörter, Dialekt oder Insider-Anspielungen.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de-CH" sz="2000" b="1" dirty="0"/>
              <a:t>Beziehungen: </a:t>
            </a:r>
            <a:r>
              <a:rPr lang="de-CH" sz="2000" dirty="0"/>
              <a:t>Wir definieren uns im Vergleich zu anderen (durch Ähnlichkeiten und Unterschiede zu anderen) 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de-CH" sz="2000" b="1" dirty="0"/>
              <a:t>Teilhaftigkeit: </a:t>
            </a:r>
            <a:r>
              <a:rPr lang="de-CH" sz="2000" dirty="0"/>
              <a:t>Identität ist nie vollständig oder fix, sondern verändert sich und wird auch von anderen zugeschrieben.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A021D9E-6A4E-EF3B-D6D7-45F7CAF7B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90850A-998E-6C82-068A-B5BFD5D35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6168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62DD50-AE96-6C3B-15EF-2EDBA7BDC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sz="3200" dirty="0"/>
              <a:t>Gruppenidentität: Strategien der Zugehörigkeit / Abgrenzung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001D072-7FDF-815D-C285-592567BE0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307595" cy="4043834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SzPct val="65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de-CH" sz="2400" dirty="0"/>
              <a:t>Ähnlichkeiten und Gemeinsamkeiten betonen (</a:t>
            </a:r>
            <a:r>
              <a:rPr lang="de-CH" sz="2400" i="1" dirty="0" err="1"/>
              <a:t>Adequation</a:t>
            </a:r>
            <a:r>
              <a:rPr lang="de-CH" sz="2400" dirty="0"/>
              <a:t>)</a:t>
            </a:r>
          </a:p>
          <a:p>
            <a:pPr>
              <a:lnSpc>
                <a:spcPct val="150000"/>
              </a:lnSpc>
              <a:spcBef>
                <a:spcPts val="0"/>
              </a:spcBef>
              <a:buSzPct val="65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de-CH" sz="2400" dirty="0"/>
              <a:t>Unterschiede hervorheben (</a:t>
            </a:r>
            <a:r>
              <a:rPr lang="de-CH" sz="2400" i="1" dirty="0" err="1"/>
              <a:t>Distinction</a:t>
            </a:r>
            <a:r>
              <a:rPr lang="de-CH" sz="2400" dirty="0"/>
              <a:t>)</a:t>
            </a:r>
          </a:p>
          <a:p>
            <a:pPr>
              <a:lnSpc>
                <a:spcPct val="150000"/>
              </a:lnSpc>
              <a:spcBef>
                <a:spcPts val="0"/>
              </a:spcBef>
              <a:buSzPct val="65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de-CH" sz="2400" dirty="0"/>
              <a:t>Sich selbst als «echter» Teil einer Gruppe darstellen (</a:t>
            </a:r>
            <a:r>
              <a:rPr lang="de-CH" sz="2400" i="1" dirty="0"/>
              <a:t>Authentication</a:t>
            </a:r>
            <a:r>
              <a:rPr lang="de-CH" sz="2400" dirty="0"/>
              <a:t>)</a:t>
            </a:r>
          </a:p>
          <a:p>
            <a:pPr>
              <a:lnSpc>
                <a:spcPct val="150000"/>
              </a:lnSpc>
              <a:spcBef>
                <a:spcPts val="0"/>
              </a:spcBef>
              <a:buSzPct val="65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de-CH" sz="2400" dirty="0"/>
              <a:t>Zeigen, dass etwas nur gespielt oder gerade nicht «echt» ist (</a:t>
            </a:r>
            <a:r>
              <a:rPr lang="de-CH" sz="2400" i="1" dirty="0" err="1"/>
              <a:t>Denaturalization</a:t>
            </a:r>
            <a:r>
              <a:rPr lang="de-CH" sz="2400" dirty="0"/>
              <a:t>)</a:t>
            </a:r>
          </a:p>
          <a:p>
            <a:pPr>
              <a:lnSpc>
                <a:spcPct val="150000"/>
              </a:lnSpc>
              <a:spcBef>
                <a:spcPts val="0"/>
              </a:spcBef>
              <a:buSzPct val="65000"/>
              <a:buFont typeface="Wingdings" pitchFamily="2" charset="2"/>
              <a:buChar char="Ø"/>
              <a:tabLst>
                <a:tab pos="457200" algn="l"/>
              </a:tabLst>
            </a:pPr>
            <a:r>
              <a:rPr lang="de-CH" sz="2400" dirty="0"/>
              <a:t>Sich auf </a:t>
            </a:r>
            <a:r>
              <a:rPr lang="de-CH" sz="2400" kern="1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Autorität berufen oder anderen diese absprechen (</a:t>
            </a:r>
            <a:r>
              <a:rPr lang="de-CH" sz="2400" i="1" kern="1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Authorization</a:t>
            </a:r>
            <a:r>
              <a:rPr lang="de-CH" sz="2400" kern="1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/ </a:t>
            </a:r>
            <a:r>
              <a:rPr lang="de-CH" sz="2400" i="1" kern="100" dirty="0" err="1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Illegitimation</a:t>
            </a:r>
            <a:r>
              <a:rPr lang="de-CH" sz="2400" kern="1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)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DE03B28-8BA8-1EBC-BCF3-9F9E4BA9D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7585F22-E2F4-D38F-30C3-671BB34F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7</a:t>
            </a:fld>
            <a:endParaRPr lang="de-CH"/>
          </a:p>
        </p:txBody>
      </p:sp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DD65C903-320D-C2CC-F8A4-30ED3F193C3A}"/>
              </a:ext>
            </a:extLst>
          </p:cNvPr>
          <p:cNvSpPr/>
          <p:nvPr/>
        </p:nvSpPr>
        <p:spPr>
          <a:xfrm>
            <a:off x="4673600" y="5498499"/>
            <a:ext cx="4660900" cy="741919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2000" tIns="36000" rIns="72000" bIns="36000" rtlCol="0" anchor="t"/>
          <a:lstStyle/>
          <a:p>
            <a:pPr algn="ctr"/>
            <a:r>
              <a:rPr lang="de-CH" sz="2000" dirty="0">
                <a:sym typeface="Wingdings" pitchFamily="2" charset="2"/>
              </a:rPr>
              <a:t> </a:t>
            </a:r>
            <a:r>
              <a:rPr lang="de-CH" sz="2000" dirty="0"/>
              <a:t>Welche dieser Strategien haben Sie selbst bereits beobachtet oder erlebt?</a:t>
            </a:r>
          </a:p>
        </p:txBody>
      </p:sp>
    </p:spTree>
    <p:extLst>
      <p:ext uri="{BB962C8B-B14F-4D97-AF65-F5344CB8AC3E}">
        <p14:creationId xmlns:p14="http://schemas.microsoft.com/office/powerpoint/2010/main" val="355819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3F37D1-EC32-7E75-5A06-A15805905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Strategien der Zugehörigkeit: Beispiele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6699EE46-D42F-49B1-5BF3-E1A3F813F7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-4260" b="15685"/>
          <a:stretch/>
        </p:blipFill>
        <p:spPr>
          <a:xfrm>
            <a:off x="320867" y="1558463"/>
            <a:ext cx="2225839" cy="1467192"/>
          </a:xfr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D947CA0-5393-4218-91F4-D6EA9F43C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5806FAE-6972-AEE3-AFF1-29674C5BE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8</a:t>
            </a:fld>
            <a:endParaRPr lang="de-CH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5683813F-7579-0E6A-0794-763301ABAD6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51228" y="3907257"/>
            <a:ext cx="3227524" cy="1723436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CFCCF484-C1C2-3C28-F013-916FF258DA7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17633" y="3294539"/>
            <a:ext cx="2828733" cy="1474436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A638A8F9-8E95-84C8-6634-1ED3E045A9DA}"/>
              </a:ext>
            </a:extLst>
          </p:cNvPr>
          <p:cNvSpPr txBox="1"/>
          <p:nvPr/>
        </p:nvSpPr>
        <p:spPr>
          <a:xfrm>
            <a:off x="7878752" y="1558463"/>
            <a:ext cx="3972088" cy="453336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CH" sz="1900" dirty="0"/>
              <a:t>Wie wird über «die anderen» gesprochen/geschrieben?</a:t>
            </a:r>
          </a:p>
          <a:p>
            <a:endParaRPr lang="de-CH" sz="1900" dirty="0"/>
          </a:p>
          <a:p>
            <a:r>
              <a:rPr lang="de-CH" sz="1900" dirty="0"/>
              <a:t>Welche Wörter/Bezeichnungen fallen Ihnen auf?</a:t>
            </a:r>
          </a:p>
          <a:p>
            <a:endParaRPr lang="de-CH" sz="1900" dirty="0"/>
          </a:p>
          <a:p>
            <a:r>
              <a:rPr lang="de-CH" sz="1900" dirty="0"/>
              <a:t>Welche Wirkung haben Dialekt, Emojis oder Übernamen?</a:t>
            </a:r>
          </a:p>
          <a:p>
            <a:endParaRPr lang="de-CH" sz="1900" dirty="0"/>
          </a:p>
          <a:p>
            <a:r>
              <a:rPr lang="de-CH" sz="1900" dirty="0"/>
              <a:t>Personalpronomen «Wir»: Wann schliesst es wen ein, wen aus? Welche Wirkung hat das?</a:t>
            </a:r>
          </a:p>
          <a:p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5DEC208-D546-E4A3-8A76-20456500B48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357470" y="1558463"/>
            <a:ext cx="4034349" cy="201717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095D5BA-D049-A368-704D-D725E1ACED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355" y="4884536"/>
            <a:ext cx="2714873" cy="174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4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2E2B2-AFC1-5FFD-4835-FFF15CBD3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942983" cy="1325563"/>
          </a:xfrm>
        </p:spPr>
        <p:txBody>
          <a:bodyPr/>
          <a:lstStyle/>
          <a:p>
            <a:r>
              <a:rPr lang="de-CH" dirty="0"/>
              <a:t>Metapragmatik: Sprachgebrauch kommentieren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6E0726-A6A5-BB00-1ACB-328ADA7C0C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de-CH" sz="2400" dirty="0"/>
              <a:t>Indem wir die Sprache, Sprechweise oder Kommunikation anderer kommentieren und bewerten, machen wir diese zum Thema und positionieren uns selbst.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7B71B8C-CA27-5AFE-469F-4117F163E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A436A5C-DCDB-1E8E-3F8D-080613B2A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40986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ngEdu (Astra)">
      <a:dk1>
        <a:srgbClr val="000000"/>
      </a:dk1>
      <a:lt1>
        <a:srgbClr val="FFFFFF"/>
      </a:lt1>
      <a:dk2>
        <a:srgbClr val="364151"/>
      </a:dk2>
      <a:lt2>
        <a:srgbClr val="DFD3BB"/>
      </a:lt2>
      <a:accent1>
        <a:srgbClr val="83C0CC"/>
      </a:accent1>
      <a:accent2>
        <a:srgbClr val="489FB5"/>
      </a:accent2>
      <a:accent3>
        <a:srgbClr val="166979"/>
      </a:accent3>
      <a:accent4>
        <a:srgbClr val="2A4C66"/>
      </a:accent4>
      <a:accent5>
        <a:srgbClr val="2B4B66"/>
      </a:accent5>
      <a:accent6>
        <a:srgbClr val="364151"/>
      </a:accent6>
      <a:hlink>
        <a:srgbClr val="4EB4B3"/>
      </a:hlink>
      <a:folHlink>
        <a:srgbClr val="1B094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ngEdu_PP_Template_neu" id="{8E84F8C5-D37E-4143-B060-4E479720979F}" vid="{5F1D6F63-CE5B-EB4A-9C82-11158E5BEC65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653</Words>
  <Application>Microsoft Macintosh PowerPoint</Application>
  <PresentationFormat>Breitbild</PresentationFormat>
  <Paragraphs>109</Paragraphs>
  <Slides>15</Slides>
  <Notes>11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YouTube Noto</vt:lpstr>
      <vt:lpstr>Office</vt:lpstr>
      <vt:lpstr>Sprache, Gruppenidentität und Fussballfankultur</vt:lpstr>
      <vt:lpstr>Fans, Sprache, Gruppenidentität</vt:lpstr>
      <vt:lpstr>Fankultur...</vt:lpstr>
      <vt:lpstr>Identität aus sprachwissenschaftlicher Sicht</vt:lpstr>
      <vt:lpstr>Theoretische Grundlagen</vt:lpstr>
      <vt:lpstr>Fünf wichtige Punkte zu Identität aus sprachwissenschaftlicher Sicht (nach Bucholtz &amp; Hall 2005)</vt:lpstr>
      <vt:lpstr>Gruppenidentität: Strategien der Zugehörigkeit / Abgrenzung</vt:lpstr>
      <vt:lpstr>Strategien der Zugehörigkeit: Beispiele</vt:lpstr>
      <vt:lpstr>Metapragmatik: Sprachgebrauch kommentieren</vt:lpstr>
      <vt:lpstr>Metapragmatik: Beispiele</vt:lpstr>
      <vt:lpstr>PowerPoint-Präsentation</vt:lpstr>
      <vt:lpstr>Identität und gemeinsames Handeln</vt:lpstr>
      <vt:lpstr>PowerPoint-Präsentation</vt:lpstr>
      <vt:lpstr>Austausch in Gruppen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Julie Fragniere</dc:creator>
  <cp:lastModifiedBy>Julie Fragniere</cp:lastModifiedBy>
  <cp:revision>87</cp:revision>
  <dcterms:created xsi:type="dcterms:W3CDTF">2025-08-27T10:08:31Z</dcterms:created>
  <dcterms:modified xsi:type="dcterms:W3CDTF">2026-01-22T10:55:14Z</dcterms:modified>
</cp:coreProperties>
</file>